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3673" r:id="rId2"/>
    <p:sldMasterId id="2147483685" r:id="rId3"/>
    <p:sldMasterId id="2147483709" r:id="rId4"/>
  </p:sldMasterIdLst>
  <p:notesMasterIdLst>
    <p:notesMasterId r:id="rId89"/>
  </p:notesMasterIdLst>
  <p:handoutMasterIdLst>
    <p:handoutMasterId r:id="rId90"/>
  </p:handoutMasterIdLst>
  <p:sldIdLst>
    <p:sldId id="257" r:id="rId5"/>
    <p:sldId id="258" r:id="rId6"/>
    <p:sldId id="259" r:id="rId7"/>
    <p:sldId id="260" r:id="rId8"/>
    <p:sldId id="261" r:id="rId9"/>
    <p:sldId id="399" r:id="rId10"/>
    <p:sldId id="426" r:id="rId11"/>
    <p:sldId id="376" r:id="rId12"/>
    <p:sldId id="378" r:id="rId13"/>
    <p:sldId id="394" r:id="rId14"/>
    <p:sldId id="293" r:id="rId15"/>
    <p:sldId id="379" r:id="rId16"/>
    <p:sldId id="304" r:id="rId17"/>
    <p:sldId id="402" r:id="rId18"/>
    <p:sldId id="266" r:id="rId19"/>
    <p:sldId id="267" r:id="rId20"/>
    <p:sldId id="295" r:id="rId21"/>
    <p:sldId id="427" r:id="rId22"/>
    <p:sldId id="294" r:id="rId23"/>
    <p:sldId id="268" r:id="rId24"/>
    <p:sldId id="403" r:id="rId25"/>
    <p:sldId id="301" r:id="rId26"/>
    <p:sldId id="306" r:id="rId27"/>
    <p:sldId id="428" r:id="rId28"/>
    <p:sldId id="421" r:id="rId29"/>
    <p:sldId id="370" r:id="rId30"/>
    <p:sldId id="371" r:id="rId31"/>
    <p:sldId id="373" r:id="rId32"/>
    <p:sldId id="395" r:id="rId33"/>
    <p:sldId id="391" r:id="rId34"/>
    <p:sldId id="305" r:id="rId35"/>
    <p:sldId id="404" r:id="rId36"/>
    <p:sldId id="422" r:id="rId37"/>
    <p:sldId id="429" r:id="rId38"/>
    <p:sldId id="361" r:id="rId39"/>
    <p:sldId id="413" r:id="rId40"/>
    <p:sldId id="363" r:id="rId41"/>
    <p:sldId id="423" r:id="rId42"/>
    <p:sldId id="424" r:id="rId43"/>
    <p:sldId id="425" r:id="rId44"/>
    <p:sldId id="310" r:id="rId45"/>
    <p:sldId id="380" r:id="rId46"/>
    <p:sldId id="381" r:id="rId47"/>
    <p:sldId id="327" r:id="rId48"/>
    <p:sldId id="405" r:id="rId49"/>
    <p:sldId id="308" r:id="rId50"/>
    <p:sldId id="396" r:id="rId51"/>
    <p:sldId id="309" r:id="rId52"/>
    <p:sldId id="393" r:id="rId53"/>
    <p:sldId id="400" r:id="rId54"/>
    <p:sldId id="433" r:id="rId55"/>
    <p:sldId id="432" r:id="rId56"/>
    <p:sldId id="435" r:id="rId57"/>
    <p:sldId id="333" r:id="rId58"/>
    <p:sldId id="375" r:id="rId59"/>
    <p:sldId id="410" r:id="rId60"/>
    <p:sldId id="359" r:id="rId61"/>
    <p:sldId id="387" r:id="rId62"/>
    <p:sldId id="388" r:id="rId63"/>
    <p:sldId id="401" r:id="rId64"/>
    <p:sldId id="334" r:id="rId65"/>
    <p:sldId id="336" r:id="rId66"/>
    <p:sldId id="337" r:id="rId67"/>
    <p:sldId id="407" r:id="rId68"/>
    <p:sldId id="415" r:id="rId69"/>
    <p:sldId id="341" r:id="rId70"/>
    <p:sldId id="342" r:id="rId71"/>
    <p:sldId id="344" r:id="rId72"/>
    <p:sldId id="417" r:id="rId73"/>
    <p:sldId id="418" r:id="rId74"/>
    <p:sldId id="343" r:id="rId75"/>
    <p:sldId id="419" r:id="rId76"/>
    <p:sldId id="408" r:id="rId77"/>
    <p:sldId id="349" r:id="rId78"/>
    <p:sldId id="409" r:id="rId79"/>
    <p:sldId id="355" r:id="rId80"/>
    <p:sldId id="411" r:id="rId81"/>
    <p:sldId id="353" r:id="rId82"/>
    <p:sldId id="412" r:id="rId83"/>
    <p:sldId id="357" r:id="rId84"/>
    <p:sldId id="283" r:id="rId85"/>
    <p:sldId id="300" r:id="rId86"/>
    <p:sldId id="430" r:id="rId87"/>
    <p:sldId id="420" r:id="rId8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CE9"/>
    <a:srgbClr val="D9D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186"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62AE59-D374-AD4F-90B8-4B452D3926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D231D5-7161-0D4D-BF73-F1908170A3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B5B453-2EEE-5340-83EF-9A7EB6DAA23D}" type="datetimeFigureOut">
              <a:rPr lang="en-US" smtClean="0"/>
              <a:t>1/17/2024</a:t>
            </a:fld>
            <a:endParaRPr lang="en-US"/>
          </a:p>
        </p:txBody>
      </p:sp>
      <p:sp>
        <p:nvSpPr>
          <p:cNvPr id="4" name="Footer Placeholder 3">
            <a:extLst>
              <a:ext uri="{FF2B5EF4-FFF2-40B4-BE49-F238E27FC236}">
                <a16:creationId xmlns:a16="http://schemas.microsoft.com/office/drawing/2014/main" id="{FFD42DEC-61C9-C145-ABE8-C768DAA17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B3EA28-16B8-B243-8977-7375AF1005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9CE57C-A467-214D-B401-D84ACD85F2D5}" type="slidenum">
              <a:rPr lang="en-US" smtClean="0"/>
              <a:t>‹#›</a:t>
            </a:fld>
            <a:endParaRPr lang="en-US"/>
          </a:p>
        </p:txBody>
      </p:sp>
    </p:spTree>
    <p:extLst>
      <p:ext uri="{BB962C8B-B14F-4D97-AF65-F5344CB8AC3E}">
        <p14:creationId xmlns:p14="http://schemas.microsoft.com/office/powerpoint/2010/main" val="90851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8DAAA-90C3-2842-B465-992B66FFB3FD}"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1B32B-18C9-5A4B-B729-81D0E30A4C1E}" type="slidenum">
              <a:rPr lang="en-US" smtClean="0"/>
              <a:t>‹#›</a:t>
            </a:fld>
            <a:endParaRPr lang="en-US"/>
          </a:p>
        </p:txBody>
      </p:sp>
    </p:spTree>
    <p:extLst>
      <p:ext uri="{BB962C8B-B14F-4D97-AF65-F5344CB8AC3E}">
        <p14:creationId xmlns:p14="http://schemas.microsoft.com/office/powerpoint/2010/main" val="270417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19DF88-8035-C847-A39C-4F1B60A06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99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22</a:t>
            </a:fld>
            <a:endParaRPr lang="en-US"/>
          </a:p>
        </p:txBody>
      </p:sp>
    </p:spTree>
    <p:extLst>
      <p:ext uri="{BB962C8B-B14F-4D97-AF65-F5344CB8AC3E}">
        <p14:creationId xmlns:p14="http://schemas.microsoft.com/office/powerpoint/2010/main" val="156176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23</a:t>
            </a:fld>
            <a:endParaRPr lang="en-US"/>
          </a:p>
        </p:txBody>
      </p:sp>
    </p:spTree>
    <p:extLst>
      <p:ext uri="{BB962C8B-B14F-4D97-AF65-F5344CB8AC3E}">
        <p14:creationId xmlns:p14="http://schemas.microsoft.com/office/powerpoint/2010/main" val="350871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24</a:t>
            </a:fld>
            <a:endParaRPr lang="en-US"/>
          </a:p>
        </p:txBody>
      </p:sp>
    </p:spTree>
    <p:extLst>
      <p:ext uri="{BB962C8B-B14F-4D97-AF65-F5344CB8AC3E}">
        <p14:creationId xmlns:p14="http://schemas.microsoft.com/office/powerpoint/2010/main" val="37800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25</a:t>
            </a:fld>
            <a:endParaRPr lang="en-US"/>
          </a:p>
        </p:txBody>
      </p:sp>
    </p:spTree>
    <p:extLst>
      <p:ext uri="{BB962C8B-B14F-4D97-AF65-F5344CB8AC3E}">
        <p14:creationId xmlns:p14="http://schemas.microsoft.com/office/powerpoint/2010/main" val="342238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29</a:t>
            </a:fld>
            <a:endParaRPr lang="en-US"/>
          </a:p>
        </p:txBody>
      </p:sp>
    </p:spTree>
    <p:extLst>
      <p:ext uri="{BB962C8B-B14F-4D97-AF65-F5344CB8AC3E}">
        <p14:creationId xmlns:p14="http://schemas.microsoft.com/office/powerpoint/2010/main" val="402807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30</a:t>
            </a:fld>
            <a:endParaRPr lang="en-US"/>
          </a:p>
        </p:txBody>
      </p:sp>
    </p:spTree>
    <p:extLst>
      <p:ext uri="{BB962C8B-B14F-4D97-AF65-F5344CB8AC3E}">
        <p14:creationId xmlns:p14="http://schemas.microsoft.com/office/powerpoint/2010/main" val="141523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31</a:t>
            </a:fld>
            <a:endParaRPr lang="en-US"/>
          </a:p>
        </p:txBody>
      </p:sp>
    </p:spTree>
    <p:extLst>
      <p:ext uri="{BB962C8B-B14F-4D97-AF65-F5344CB8AC3E}">
        <p14:creationId xmlns:p14="http://schemas.microsoft.com/office/powerpoint/2010/main" val="355885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91FA1-83A4-4142-A05F-51448A458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85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E1B32B-18C9-5A4B-B729-81D0E30A4C1E}" type="slidenum">
              <a:rPr lang="en-US" smtClean="0"/>
              <a:t>40</a:t>
            </a:fld>
            <a:endParaRPr lang="en-US"/>
          </a:p>
        </p:txBody>
      </p:sp>
    </p:spTree>
    <p:extLst>
      <p:ext uri="{BB962C8B-B14F-4D97-AF65-F5344CB8AC3E}">
        <p14:creationId xmlns:p14="http://schemas.microsoft.com/office/powerpoint/2010/main" val="354692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42</a:t>
            </a:fld>
            <a:endParaRPr lang="en-US"/>
          </a:p>
        </p:txBody>
      </p:sp>
    </p:spTree>
    <p:extLst>
      <p:ext uri="{BB962C8B-B14F-4D97-AF65-F5344CB8AC3E}">
        <p14:creationId xmlns:p14="http://schemas.microsoft.com/office/powerpoint/2010/main" val="3747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19DF88-8035-C847-A39C-4F1B60A06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701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43</a:t>
            </a:fld>
            <a:endParaRPr lang="en-US"/>
          </a:p>
        </p:txBody>
      </p:sp>
    </p:spTree>
    <p:extLst>
      <p:ext uri="{BB962C8B-B14F-4D97-AF65-F5344CB8AC3E}">
        <p14:creationId xmlns:p14="http://schemas.microsoft.com/office/powerpoint/2010/main" val="1265010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46</a:t>
            </a:fld>
            <a:endParaRPr lang="en-US"/>
          </a:p>
        </p:txBody>
      </p:sp>
    </p:spTree>
    <p:extLst>
      <p:ext uri="{BB962C8B-B14F-4D97-AF65-F5344CB8AC3E}">
        <p14:creationId xmlns:p14="http://schemas.microsoft.com/office/powerpoint/2010/main" val="36865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47</a:t>
            </a:fld>
            <a:endParaRPr lang="en-US"/>
          </a:p>
        </p:txBody>
      </p:sp>
    </p:spTree>
    <p:extLst>
      <p:ext uri="{BB962C8B-B14F-4D97-AF65-F5344CB8AC3E}">
        <p14:creationId xmlns:p14="http://schemas.microsoft.com/office/powerpoint/2010/main" val="394131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48</a:t>
            </a:fld>
            <a:endParaRPr lang="en-US"/>
          </a:p>
        </p:txBody>
      </p:sp>
    </p:spTree>
    <p:extLst>
      <p:ext uri="{BB962C8B-B14F-4D97-AF65-F5344CB8AC3E}">
        <p14:creationId xmlns:p14="http://schemas.microsoft.com/office/powerpoint/2010/main" val="364815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49</a:t>
            </a:fld>
            <a:endParaRPr lang="en-US"/>
          </a:p>
        </p:txBody>
      </p:sp>
    </p:spTree>
    <p:extLst>
      <p:ext uri="{BB962C8B-B14F-4D97-AF65-F5344CB8AC3E}">
        <p14:creationId xmlns:p14="http://schemas.microsoft.com/office/powerpoint/2010/main" val="63821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52</a:t>
            </a:fld>
            <a:endParaRPr lang="en-US"/>
          </a:p>
        </p:txBody>
      </p:sp>
    </p:spTree>
    <p:extLst>
      <p:ext uri="{BB962C8B-B14F-4D97-AF65-F5344CB8AC3E}">
        <p14:creationId xmlns:p14="http://schemas.microsoft.com/office/powerpoint/2010/main" val="3469088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53</a:t>
            </a:fld>
            <a:endParaRPr lang="en-US"/>
          </a:p>
        </p:txBody>
      </p:sp>
    </p:spTree>
    <p:extLst>
      <p:ext uri="{BB962C8B-B14F-4D97-AF65-F5344CB8AC3E}">
        <p14:creationId xmlns:p14="http://schemas.microsoft.com/office/powerpoint/2010/main" val="1844075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54</a:t>
            </a:fld>
            <a:endParaRPr lang="en-US"/>
          </a:p>
        </p:txBody>
      </p:sp>
    </p:spTree>
    <p:extLst>
      <p:ext uri="{BB962C8B-B14F-4D97-AF65-F5344CB8AC3E}">
        <p14:creationId xmlns:p14="http://schemas.microsoft.com/office/powerpoint/2010/main" val="344588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55</a:t>
            </a:fld>
            <a:endParaRPr lang="en-US"/>
          </a:p>
        </p:txBody>
      </p:sp>
    </p:spTree>
    <p:extLst>
      <p:ext uri="{BB962C8B-B14F-4D97-AF65-F5344CB8AC3E}">
        <p14:creationId xmlns:p14="http://schemas.microsoft.com/office/powerpoint/2010/main" val="2716495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57</a:t>
            </a:fld>
            <a:endParaRPr lang="en-US"/>
          </a:p>
        </p:txBody>
      </p:sp>
    </p:spTree>
    <p:extLst>
      <p:ext uri="{BB962C8B-B14F-4D97-AF65-F5344CB8AC3E}">
        <p14:creationId xmlns:p14="http://schemas.microsoft.com/office/powerpoint/2010/main" val="132011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Segoe UI"/>
              <a:cs typeface="Segoe UI"/>
            </a:endParaRPr>
          </a:p>
        </p:txBody>
      </p:sp>
      <p:sp>
        <p:nvSpPr>
          <p:cNvPr id="4" name="Slide Number Placeholder 3"/>
          <p:cNvSpPr>
            <a:spLocks noGrp="1"/>
          </p:cNvSpPr>
          <p:nvPr>
            <p:ph type="sldNum" sz="quarter" idx="5"/>
          </p:nvPr>
        </p:nvSpPr>
        <p:spPr/>
        <p:txBody>
          <a:bodyPr/>
          <a:lstStyle/>
          <a:p>
            <a:fld id="{9DE1B32B-18C9-5A4B-B729-81D0E30A4C1E}" type="slidenum">
              <a:rPr lang="en-US" smtClean="0"/>
              <a:t>8</a:t>
            </a:fld>
            <a:endParaRPr lang="en-US"/>
          </a:p>
        </p:txBody>
      </p:sp>
    </p:spTree>
    <p:extLst>
      <p:ext uri="{BB962C8B-B14F-4D97-AF65-F5344CB8AC3E}">
        <p14:creationId xmlns:p14="http://schemas.microsoft.com/office/powerpoint/2010/main" val="2619347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61</a:t>
            </a:fld>
            <a:endParaRPr lang="en-US"/>
          </a:p>
        </p:txBody>
      </p:sp>
    </p:spTree>
    <p:extLst>
      <p:ext uri="{BB962C8B-B14F-4D97-AF65-F5344CB8AC3E}">
        <p14:creationId xmlns:p14="http://schemas.microsoft.com/office/powerpoint/2010/main" val="97830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63</a:t>
            </a:fld>
            <a:endParaRPr lang="en-US"/>
          </a:p>
        </p:txBody>
      </p:sp>
    </p:spTree>
    <p:extLst>
      <p:ext uri="{BB962C8B-B14F-4D97-AF65-F5344CB8AC3E}">
        <p14:creationId xmlns:p14="http://schemas.microsoft.com/office/powerpoint/2010/main" val="3700202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68</a:t>
            </a:fld>
            <a:endParaRPr lang="en-US"/>
          </a:p>
        </p:txBody>
      </p:sp>
    </p:spTree>
    <p:extLst>
      <p:ext uri="{BB962C8B-B14F-4D97-AF65-F5344CB8AC3E}">
        <p14:creationId xmlns:p14="http://schemas.microsoft.com/office/powerpoint/2010/main" val="3812988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69</a:t>
            </a:fld>
            <a:endParaRPr lang="en-US"/>
          </a:p>
        </p:txBody>
      </p:sp>
    </p:spTree>
    <p:extLst>
      <p:ext uri="{BB962C8B-B14F-4D97-AF65-F5344CB8AC3E}">
        <p14:creationId xmlns:p14="http://schemas.microsoft.com/office/powerpoint/2010/main" val="2965812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70</a:t>
            </a:fld>
            <a:endParaRPr lang="en-US"/>
          </a:p>
        </p:txBody>
      </p:sp>
    </p:spTree>
    <p:extLst>
      <p:ext uri="{BB962C8B-B14F-4D97-AF65-F5344CB8AC3E}">
        <p14:creationId xmlns:p14="http://schemas.microsoft.com/office/powerpoint/2010/main" val="2571085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74</a:t>
            </a:fld>
            <a:endParaRPr lang="en-US"/>
          </a:p>
        </p:txBody>
      </p:sp>
    </p:spTree>
    <p:extLst>
      <p:ext uri="{BB962C8B-B14F-4D97-AF65-F5344CB8AC3E}">
        <p14:creationId xmlns:p14="http://schemas.microsoft.com/office/powerpoint/2010/main" val="1553610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75</a:t>
            </a:fld>
            <a:endParaRPr lang="en-US"/>
          </a:p>
        </p:txBody>
      </p:sp>
    </p:spTree>
    <p:extLst>
      <p:ext uri="{BB962C8B-B14F-4D97-AF65-F5344CB8AC3E}">
        <p14:creationId xmlns:p14="http://schemas.microsoft.com/office/powerpoint/2010/main" val="4198693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78</a:t>
            </a:fld>
            <a:endParaRPr lang="en-US"/>
          </a:p>
        </p:txBody>
      </p:sp>
    </p:spTree>
    <p:extLst>
      <p:ext uri="{BB962C8B-B14F-4D97-AF65-F5344CB8AC3E}">
        <p14:creationId xmlns:p14="http://schemas.microsoft.com/office/powerpoint/2010/main" val="3287904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80</a:t>
            </a:fld>
            <a:endParaRPr lang="en-US"/>
          </a:p>
        </p:txBody>
      </p:sp>
    </p:spTree>
    <p:extLst>
      <p:ext uri="{BB962C8B-B14F-4D97-AF65-F5344CB8AC3E}">
        <p14:creationId xmlns:p14="http://schemas.microsoft.com/office/powerpoint/2010/main" val="3173675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81</a:t>
            </a:fld>
            <a:endParaRPr lang="en-US"/>
          </a:p>
        </p:txBody>
      </p:sp>
    </p:spTree>
    <p:extLst>
      <p:ext uri="{BB962C8B-B14F-4D97-AF65-F5344CB8AC3E}">
        <p14:creationId xmlns:p14="http://schemas.microsoft.com/office/powerpoint/2010/main" val="251636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11</a:t>
            </a:fld>
            <a:endParaRPr lang="en-US"/>
          </a:p>
        </p:txBody>
      </p:sp>
    </p:spTree>
    <p:extLst>
      <p:ext uri="{BB962C8B-B14F-4D97-AF65-F5344CB8AC3E}">
        <p14:creationId xmlns:p14="http://schemas.microsoft.com/office/powerpoint/2010/main" val="308394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12</a:t>
            </a:fld>
            <a:endParaRPr lang="en-US"/>
          </a:p>
        </p:txBody>
      </p:sp>
    </p:spTree>
    <p:extLst>
      <p:ext uri="{BB962C8B-B14F-4D97-AF65-F5344CB8AC3E}">
        <p14:creationId xmlns:p14="http://schemas.microsoft.com/office/powerpoint/2010/main" val="195036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1B32B-18C9-5A4B-B729-81D0E30A4C1E}" type="slidenum">
              <a:rPr lang="en-US" smtClean="0"/>
              <a:t>13</a:t>
            </a:fld>
            <a:endParaRPr lang="en-US"/>
          </a:p>
        </p:txBody>
      </p:sp>
    </p:spTree>
    <p:extLst>
      <p:ext uri="{BB962C8B-B14F-4D97-AF65-F5344CB8AC3E}">
        <p14:creationId xmlns:p14="http://schemas.microsoft.com/office/powerpoint/2010/main" val="271097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15</a:t>
            </a:fld>
            <a:endParaRPr lang="en-US"/>
          </a:p>
        </p:txBody>
      </p:sp>
    </p:spTree>
    <p:extLst>
      <p:ext uri="{BB962C8B-B14F-4D97-AF65-F5344CB8AC3E}">
        <p14:creationId xmlns:p14="http://schemas.microsoft.com/office/powerpoint/2010/main" val="233611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1B32B-18C9-5A4B-B729-81D0E30A4C1E}" type="slidenum">
              <a:rPr lang="en-US" smtClean="0"/>
              <a:t>19</a:t>
            </a:fld>
            <a:endParaRPr lang="en-US"/>
          </a:p>
        </p:txBody>
      </p:sp>
    </p:spTree>
    <p:extLst>
      <p:ext uri="{BB962C8B-B14F-4D97-AF65-F5344CB8AC3E}">
        <p14:creationId xmlns:p14="http://schemas.microsoft.com/office/powerpoint/2010/main" val="13270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E1B32B-18C9-5A4B-B729-81D0E30A4C1E}" type="slidenum">
              <a:rPr lang="en-US" smtClean="0"/>
              <a:t>20</a:t>
            </a:fld>
            <a:endParaRPr lang="en-US"/>
          </a:p>
        </p:txBody>
      </p:sp>
    </p:spTree>
    <p:extLst>
      <p:ext uri="{BB962C8B-B14F-4D97-AF65-F5344CB8AC3E}">
        <p14:creationId xmlns:p14="http://schemas.microsoft.com/office/powerpoint/2010/main" val="3981370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microsoft.com/office/2007/relationships/hdphoto" Target="../media/hdphoto2.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E47C7-6709-C345-9518-E530461BAD4E}"/>
              </a:ext>
            </a:extLst>
          </p:cNvPr>
          <p:cNvSpPr/>
          <p:nvPr userDrawn="1"/>
        </p:nvSpPr>
        <p:spPr>
          <a:xfrm>
            <a:off x="0" y="0"/>
            <a:ext cx="9144000" cy="5143500"/>
          </a:xfrm>
          <a:prstGeom prst="rect">
            <a:avLst/>
          </a:prstGeom>
          <a:solidFill>
            <a:srgbClr val="19274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rble-2398946.jpg">
            <a:extLst>
              <a:ext uri="{FF2B5EF4-FFF2-40B4-BE49-F238E27FC236}">
                <a16:creationId xmlns:a16="http://schemas.microsoft.com/office/drawing/2014/main" id="{0D135E30-8274-E140-B91F-46368D40BE97}"/>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0" y="0"/>
            <a:ext cx="9144000" cy="2228850"/>
          </a:xfrm>
          <a:prstGeom prst="rect">
            <a:avLst/>
          </a:prstGeom>
        </p:spPr>
      </p:pic>
      <p:sp>
        <p:nvSpPr>
          <p:cNvPr id="9" name="Rectangle 8">
            <a:extLst>
              <a:ext uri="{FF2B5EF4-FFF2-40B4-BE49-F238E27FC236}">
                <a16:creationId xmlns:a16="http://schemas.microsoft.com/office/drawing/2014/main" id="{D03277FB-F4EF-D247-8A86-93CD8A66E6D0}"/>
              </a:ext>
            </a:extLst>
          </p:cNvPr>
          <p:cNvSpPr/>
          <p:nvPr userDrawn="1"/>
        </p:nvSpPr>
        <p:spPr>
          <a:xfrm>
            <a:off x="0" y="2166823"/>
            <a:ext cx="9144000" cy="19445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34DE33-3BDF-284A-AA91-F422D1C2B8CB}"/>
              </a:ext>
            </a:extLst>
          </p:cNvPr>
          <p:cNvSpPr txBox="1"/>
          <p:nvPr userDrawn="1"/>
        </p:nvSpPr>
        <p:spPr>
          <a:xfrm>
            <a:off x="2590886" y="340842"/>
            <a:ext cx="6223518" cy="261610"/>
          </a:xfrm>
          <a:prstGeom prst="rect">
            <a:avLst/>
          </a:prstGeom>
          <a:noFill/>
        </p:spPr>
        <p:txBody>
          <a:bodyPr wrap="square" rtlCol="0">
            <a:spAutoFit/>
          </a:bodyPr>
          <a:lstStyle/>
          <a:p>
            <a:pPr algn="r"/>
            <a:r>
              <a:rPr lang="en-US" sz="1100" b="1">
                <a:solidFill>
                  <a:schemeClr val="bg1"/>
                </a:solidFill>
              </a:rPr>
              <a:t>United States Department of Justice </a:t>
            </a:r>
            <a:r>
              <a:rPr lang="en-US" sz="1100">
                <a:solidFill>
                  <a:schemeClr val="bg1"/>
                </a:solidFill>
                <a:sym typeface="Wingdings 2" panose="05020102010507070707" pitchFamily="18" charset="2"/>
              </a:rPr>
              <a:t> </a:t>
            </a:r>
            <a:r>
              <a:rPr lang="en-US" sz="1100" b="1">
                <a:solidFill>
                  <a:schemeClr val="bg1"/>
                </a:solidFill>
              </a:rPr>
              <a:t>Executive Office for Immigration Review</a:t>
            </a:r>
          </a:p>
        </p:txBody>
      </p:sp>
      <p:sp>
        <p:nvSpPr>
          <p:cNvPr id="11" name="Oval 10">
            <a:extLst>
              <a:ext uri="{FF2B5EF4-FFF2-40B4-BE49-F238E27FC236}">
                <a16:creationId xmlns:a16="http://schemas.microsoft.com/office/drawing/2014/main" id="{2DECE8A8-70C3-5F4D-B12A-FD807DEE6DB4}"/>
              </a:ext>
            </a:extLst>
          </p:cNvPr>
          <p:cNvSpPr>
            <a:spLocks noChangeAspect="1"/>
          </p:cNvSpPr>
          <p:nvPr userDrawn="1"/>
        </p:nvSpPr>
        <p:spPr>
          <a:xfrm>
            <a:off x="721508" y="844172"/>
            <a:ext cx="3403280" cy="3343549"/>
          </a:xfrm>
          <a:prstGeom prst="ellipse">
            <a:avLst/>
          </a:prstGeom>
          <a:solidFill>
            <a:schemeClr val="bg1">
              <a:lumMod val="95000"/>
            </a:schemeClr>
          </a:solidFill>
          <a:ln>
            <a:noFill/>
          </a:ln>
          <a:effectLst>
            <a:outerShdw blurRad="63500" dist="38100" dir="27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pic>
        <p:nvPicPr>
          <p:cNvPr id="12" name="Picture 11">
            <a:extLst>
              <a:ext uri="{FF2B5EF4-FFF2-40B4-BE49-F238E27FC236}">
                <a16:creationId xmlns:a16="http://schemas.microsoft.com/office/drawing/2014/main" id="{A9379931-03E4-1C43-A283-0BD43AAF639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11200"/>
                    </a14:imgEffect>
                    <a14:imgEffect>
                      <a14:saturation sat="20000"/>
                    </a14:imgEffect>
                  </a14:imgLayer>
                </a14:imgProps>
              </a:ext>
              <a:ext uri="{28A0092B-C50C-407E-A947-70E740481C1C}">
                <a14:useLocalDpi xmlns:a14="http://schemas.microsoft.com/office/drawing/2010/main" val="0"/>
              </a:ext>
            </a:extLst>
          </a:blip>
          <a:stretch>
            <a:fillRect/>
          </a:stretch>
        </p:blipFill>
        <p:spPr>
          <a:xfrm>
            <a:off x="721508" y="877496"/>
            <a:ext cx="3419629" cy="3288939"/>
          </a:xfrm>
          <a:prstGeom prst="rect">
            <a:avLst/>
          </a:prstGeom>
          <a:noFill/>
          <a:ln>
            <a:noFill/>
          </a:ln>
          <a:effectLst>
            <a:softEdge rad="0"/>
          </a:effectLst>
        </p:spPr>
      </p:pic>
      <p:sp>
        <p:nvSpPr>
          <p:cNvPr id="2" name="Title 1"/>
          <p:cNvSpPr>
            <a:spLocks noGrp="1"/>
          </p:cNvSpPr>
          <p:nvPr>
            <p:ph type="ctrTitle"/>
          </p:nvPr>
        </p:nvSpPr>
        <p:spPr>
          <a:xfrm>
            <a:off x="4329775" y="2325775"/>
            <a:ext cx="4403956" cy="1177751"/>
          </a:xfrm>
        </p:spPr>
        <p:txBody>
          <a:bodyPr anchor="b">
            <a:normAutofit/>
          </a:bodyPr>
          <a:lstStyle>
            <a:lvl1pPr algn="r">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3500154" y="3572583"/>
            <a:ext cx="5233577" cy="974364"/>
          </a:xfrm>
        </p:spPr>
        <p:txBody>
          <a:bodyPr>
            <a:normAutofit/>
          </a:bodyPr>
          <a:lstStyle>
            <a:lvl1pPr marL="0" indent="0" algn="r">
              <a:buNone/>
              <a:defRPr sz="3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7477617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0C58360-2563-4E4E-A77E-C706105BAC9D}"/>
              </a:ext>
            </a:extLst>
          </p:cNvPr>
          <p:cNvSpPr>
            <a:spLocks noGrp="1"/>
          </p:cNvSpPr>
          <p:nvPr>
            <p:ph type="ftr" sz="quarter" idx="10"/>
          </p:nvPr>
        </p:nvSpPr>
        <p:spPr>
          <a:xfrm>
            <a:off x="7195302" y="4820445"/>
            <a:ext cx="1948698" cy="311943"/>
          </a:xfrm>
        </p:spPr>
        <p:txBody>
          <a:bodyPr/>
          <a:lstStyle/>
          <a:p>
            <a:r>
              <a:rPr lang="en-US"/>
              <a:t>Executive Office for Immigration Review</a:t>
            </a:r>
          </a:p>
        </p:txBody>
      </p:sp>
      <p:sp>
        <p:nvSpPr>
          <p:cNvPr id="6" name="Text Placeholder 4">
            <a:extLst>
              <a:ext uri="{FF2B5EF4-FFF2-40B4-BE49-F238E27FC236}">
                <a16:creationId xmlns:a16="http://schemas.microsoft.com/office/drawing/2014/main" id="{3908A5E5-E898-AE45-BA45-CC8BF180BB6F}"/>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77391311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6567" y="1327523"/>
            <a:ext cx="1971675" cy="33247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952" y="1327524"/>
            <a:ext cx="6318316" cy="33247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90D736B-7D7C-CC4F-8377-01173E7374C1}"/>
              </a:ext>
            </a:extLst>
          </p:cNvPr>
          <p:cNvSpPr>
            <a:spLocks noGrp="1"/>
          </p:cNvSpPr>
          <p:nvPr>
            <p:ph type="ftr" sz="quarter" idx="10"/>
          </p:nvPr>
        </p:nvSpPr>
        <p:spPr/>
        <p:txBody>
          <a:bodyPr/>
          <a:lstStyle/>
          <a:p>
            <a:r>
              <a:rPr lang="en-US"/>
              <a:t>Executive Office for Immigration Review</a:t>
            </a:r>
          </a:p>
        </p:txBody>
      </p:sp>
      <p:sp>
        <p:nvSpPr>
          <p:cNvPr id="6" name="Text Placeholder 4">
            <a:extLst>
              <a:ext uri="{FF2B5EF4-FFF2-40B4-BE49-F238E27FC236}">
                <a16:creationId xmlns:a16="http://schemas.microsoft.com/office/drawing/2014/main" id="{BD884F73-471A-FB44-957F-EED2317B647A}"/>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366561951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3" y="1361419"/>
            <a:ext cx="7351106" cy="66463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3"/>
            <a:ext cx="5797809" cy="273844"/>
          </a:xfrm>
          <a:prstGeom prst="rect">
            <a:avLst/>
          </a:prstGeom>
        </p:spPr>
        <p:txBody>
          <a:bodyPr/>
          <a:lstStyle>
            <a:lvl1pPr algn="r">
              <a:defRPr/>
            </a:lvl1pPr>
          </a:lstStyle>
          <a:p>
            <a:r>
              <a:rPr lang="en-US">
                <a:solidFill>
                  <a:srgbClr val="192747"/>
                </a:solidFill>
              </a:rPr>
              <a:t>Executive Office for Immigration Review</a:t>
            </a:r>
          </a:p>
        </p:txBody>
      </p:sp>
    </p:spTree>
    <p:extLst>
      <p:ext uri="{BB962C8B-B14F-4D97-AF65-F5344CB8AC3E}">
        <p14:creationId xmlns:p14="http://schemas.microsoft.com/office/powerpoint/2010/main" val="8210538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1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0595" y="1884146"/>
            <a:ext cx="6850781" cy="2064619"/>
          </a:xfrm>
        </p:spPr>
        <p:txBody>
          <a:bodyPr anchor="t"/>
          <a:lstStyle>
            <a:lvl1pPr algn="ctr">
              <a:defRPr sz="4500">
                <a:solidFill>
                  <a:srgbClr val="192747"/>
                </a:solidFill>
              </a:defRPr>
            </a:lvl1pPr>
          </a:lstStyle>
          <a:p>
            <a:r>
              <a:rPr lang="en-US"/>
              <a:t>Click to edit Master title style</a:t>
            </a:r>
          </a:p>
        </p:txBody>
      </p:sp>
      <p:sp>
        <p:nvSpPr>
          <p:cNvPr id="3" name="Text Placeholder 2"/>
          <p:cNvSpPr>
            <a:spLocks noGrp="1"/>
          </p:cNvSpPr>
          <p:nvPr>
            <p:ph type="body" idx="1"/>
          </p:nvPr>
        </p:nvSpPr>
        <p:spPr>
          <a:xfrm>
            <a:off x="1475651" y="3442099"/>
            <a:ext cx="7034937"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31111016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574E-A06A-5336-22AD-371BA24E0D3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B08A15-0F24-17D4-31BF-F889261BD3D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6F4718-1214-4968-04D1-BDEB6A2BD01C}"/>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5" name="Footer Placeholder 4">
            <a:extLst>
              <a:ext uri="{FF2B5EF4-FFF2-40B4-BE49-F238E27FC236}">
                <a16:creationId xmlns:a16="http://schemas.microsoft.com/office/drawing/2014/main" id="{3D3E4F1B-CF35-5306-6C18-72392083FFD7}"/>
              </a:ext>
            </a:extLst>
          </p:cNvPr>
          <p:cNvSpPr>
            <a:spLocks noGrp="1"/>
          </p:cNvSpPr>
          <p:nvPr>
            <p:ph type="ftr" sz="quarter" idx="11"/>
          </p:nvPr>
        </p:nvSpPr>
        <p:spPr/>
        <p:txBody>
          <a:bodyPr/>
          <a:lstStyle/>
          <a:p>
            <a:r>
              <a:rPr lang="en-US"/>
              <a:t>Executive Office for Immigration Review</a:t>
            </a:r>
          </a:p>
        </p:txBody>
      </p:sp>
      <p:sp>
        <p:nvSpPr>
          <p:cNvPr id="6" name="Slide Number Placeholder 5">
            <a:extLst>
              <a:ext uri="{FF2B5EF4-FFF2-40B4-BE49-F238E27FC236}">
                <a16:creationId xmlns:a16="http://schemas.microsoft.com/office/drawing/2014/main" id="{AE5BADE9-1511-7297-76C7-059F9F545F79}"/>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26973486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B781-88B9-11DE-0BFB-80DA3F09A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F603A-FF74-19A6-C48E-E80DAB0D8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38499-28BA-106C-9E2D-E4305CC18548}"/>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5" name="Footer Placeholder 4">
            <a:extLst>
              <a:ext uri="{FF2B5EF4-FFF2-40B4-BE49-F238E27FC236}">
                <a16:creationId xmlns:a16="http://schemas.microsoft.com/office/drawing/2014/main" id="{9569723C-4369-D555-100A-13AED1ACDDD8}"/>
              </a:ext>
            </a:extLst>
          </p:cNvPr>
          <p:cNvSpPr>
            <a:spLocks noGrp="1"/>
          </p:cNvSpPr>
          <p:nvPr>
            <p:ph type="ftr" sz="quarter" idx="11"/>
          </p:nvPr>
        </p:nvSpPr>
        <p:spPr/>
        <p:txBody>
          <a:bodyPr/>
          <a:lstStyle/>
          <a:p>
            <a:r>
              <a:rPr lang="en-US"/>
              <a:t>Executive Office for Immigration Review</a:t>
            </a:r>
          </a:p>
        </p:txBody>
      </p:sp>
      <p:sp>
        <p:nvSpPr>
          <p:cNvPr id="6" name="Slide Number Placeholder 5">
            <a:extLst>
              <a:ext uri="{FF2B5EF4-FFF2-40B4-BE49-F238E27FC236}">
                <a16:creationId xmlns:a16="http://schemas.microsoft.com/office/drawing/2014/main" id="{70565576-818F-6753-4420-AA2ED4E27DA9}"/>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370208022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4738-5F97-EE89-2C08-0DEB54B143F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373AC-506E-AFA7-E0E6-6B6033465283}"/>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1A1E2-72FC-A5AD-4377-B25CDF6DD15C}"/>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5" name="Footer Placeholder 4">
            <a:extLst>
              <a:ext uri="{FF2B5EF4-FFF2-40B4-BE49-F238E27FC236}">
                <a16:creationId xmlns:a16="http://schemas.microsoft.com/office/drawing/2014/main" id="{EF8601AB-83C3-271C-C501-95A22D423904}"/>
              </a:ext>
            </a:extLst>
          </p:cNvPr>
          <p:cNvSpPr>
            <a:spLocks noGrp="1"/>
          </p:cNvSpPr>
          <p:nvPr>
            <p:ph type="ftr" sz="quarter" idx="11"/>
          </p:nvPr>
        </p:nvSpPr>
        <p:spPr/>
        <p:txBody>
          <a:bodyPr/>
          <a:lstStyle/>
          <a:p>
            <a:r>
              <a:rPr lang="en-US"/>
              <a:t>Executive Office for Immigration Review</a:t>
            </a:r>
          </a:p>
        </p:txBody>
      </p:sp>
      <p:sp>
        <p:nvSpPr>
          <p:cNvPr id="6" name="Slide Number Placeholder 5">
            <a:extLst>
              <a:ext uri="{FF2B5EF4-FFF2-40B4-BE49-F238E27FC236}">
                <a16:creationId xmlns:a16="http://schemas.microsoft.com/office/drawing/2014/main" id="{7841FB80-0F91-1EE6-7BD4-CD84533516D8}"/>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128027268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87AD-E3F0-CE70-C3FC-2BA37EFD6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03A18-B4C7-28FA-5F89-5B10230A720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7F011D-F35E-9602-8CFD-16F5C35FBA1B}"/>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7D1A9-24D8-36D1-19B1-497C88757997}"/>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6" name="Footer Placeholder 5">
            <a:extLst>
              <a:ext uri="{FF2B5EF4-FFF2-40B4-BE49-F238E27FC236}">
                <a16:creationId xmlns:a16="http://schemas.microsoft.com/office/drawing/2014/main" id="{F68F500F-C43B-0B4A-BC5B-81A014BD2487}"/>
              </a:ext>
            </a:extLst>
          </p:cNvPr>
          <p:cNvSpPr>
            <a:spLocks noGrp="1"/>
          </p:cNvSpPr>
          <p:nvPr>
            <p:ph type="ftr" sz="quarter" idx="11"/>
          </p:nvPr>
        </p:nvSpPr>
        <p:spPr/>
        <p:txBody>
          <a:bodyPr/>
          <a:lstStyle/>
          <a:p>
            <a:r>
              <a:rPr lang="en-US"/>
              <a:t>Executive Office for Immigration Review</a:t>
            </a:r>
          </a:p>
        </p:txBody>
      </p:sp>
      <p:sp>
        <p:nvSpPr>
          <p:cNvPr id="7" name="Slide Number Placeholder 6">
            <a:extLst>
              <a:ext uri="{FF2B5EF4-FFF2-40B4-BE49-F238E27FC236}">
                <a16:creationId xmlns:a16="http://schemas.microsoft.com/office/drawing/2014/main" id="{F26EF517-9414-16B3-6F02-623E0B215D27}"/>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215597850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D3BD-7A36-3E98-A4A5-49569DC8CA9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B6A2F-449D-FDBA-70E4-39CDB7836C6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22D0DF-B165-7AAD-DEE4-917AD9BB359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6B9571-4CF1-6FD4-4F53-CA798612F6E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1172E1-0D9B-9503-7EF0-9E7D2A310A90}"/>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A150D-0499-4B22-B327-44A5E906F9BD}"/>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8" name="Footer Placeholder 7">
            <a:extLst>
              <a:ext uri="{FF2B5EF4-FFF2-40B4-BE49-F238E27FC236}">
                <a16:creationId xmlns:a16="http://schemas.microsoft.com/office/drawing/2014/main" id="{BFFA0C59-B855-2C7D-66CA-9BF9B858B3C0}"/>
              </a:ext>
            </a:extLst>
          </p:cNvPr>
          <p:cNvSpPr>
            <a:spLocks noGrp="1"/>
          </p:cNvSpPr>
          <p:nvPr>
            <p:ph type="ftr" sz="quarter" idx="11"/>
          </p:nvPr>
        </p:nvSpPr>
        <p:spPr/>
        <p:txBody>
          <a:bodyPr/>
          <a:lstStyle/>
          <a:p>
            <a:r>
              <a:rPr lang="en-US"/>
              <a:t>Executive Office for Immigration Review</a:t>
            </a:r>
          </a:p>
        </p:txBody>
      </p:sp>
      <p:sp>
        <p:nvSpPr>
          <p:cNvPr id="9" name="Slide Number Placeholder 8">
            <a:extLst>
              <a:ext uri="{FF2B5EF4-FFF2-40B4-BE49-F238E27FC236}">
                <a16:creationId xmlns:a16="http://schemas.microsoft.com/office/drawing/2014/main" id="{668C881A-EAA4-3486-C787-C38ADC1195AD}"/>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2763302797"/>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AE7E-6064-94E5-4E4F-6FCFD4585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C642E9-B34F-1877-5825-A8780726A029}"/>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4" name="Footer Placeholder 3">
            <a:extLst>
              <a:ext uri="{FF2B5EF4-FFF2-40B4-BE49-F238E27FC236}">
                <a16:creationId xmlns:a16="http://schemas.microsoft.com/office/drawing/2014/main" id="{C6D636EE-C67B-15A5-093D-93EC86D3B094}"/>
              </a:ext>
            </a:extLst>
          </p:cNvPr>
          <p:cNvSpPr>
            <a:spLocks noGrp="1"/>
          </p:cNvSpPr>
          <p:nvPr>
            <p:ph type="ftr" sz="quarter" idx="11"/>
          </p:nvPr>
        </p:nvSpPr>
        <p:spPr/>
        <p:txBody>
          <a:bodyPr/>
          <a:lstStyle/>
          <a:p>
            <a:r>
              <a:rPr lang="en-US"/>
              <a:t>Executive Office for Immigration Review</a:t>
            </a:r>
          </a:p>
        </p:txBody>
      </p:sp>
      <p:sp>
        <p:nvSpPr>
          <p:cNvPr id="5" name="Slide Number Placeholder 4">
            <a:extLst>
              <a:ext uri="{FF2B5EF4-FFF2-40B4-BE49-F238E27FC236}">
                <a16:creationId xmlns:a16="http://schemas.microsoft.com/office/drawing/2014/main" id="{032F1325-2856-DD95-D5D7-6FDC9D199190}"/>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99664586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822" y="2127259"/>
            <a:ext cx="8420937" cy="2593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6D49613-A013-A74B-9FE1-675B17047148}"/>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C76DB2D9-6D3C-8047-B175-A6BC6FA0F375}"/>
              </a:ext>
            </a:extLst>
          </p:cNvPr>
          <p:cNvSpPr>
            <a:spLocks noGrp="1"/>
          </p:cNvSpPr>
          <p:nvPr>
            <p:ph type="ftr" sz="quarter" idx="10"/>
          </p:nvPr>
        </p:nvSpPr>
        <p:spPr>
          <a:xfrm>
            <a:off x="7090631" y="4872038"/>
            <a:ext cx="2053369" cy="260350"/>
          </a:xfrm>
        </p:spPr>
        <p:txBody>
          <a:bodyPr/>
          <a:lstStyle/>
          <a:p>
            <a:r>
              <a:rPr lang="en-US"/>
              <a:t>Executive Office for Immigration Review</a:t>
            </a:r>
          </a:p>
        </p:txBody>
      </p:sp>
      <p:sp>
        <p:nvSpPr>
          <p:cNvPr id="8" name="Text Placeholder 4">
            <a:extLst>
              <a:ext uri="{FF2B5EF4-FFF2-40B4-BE49-F238E27FC236}">
                <a16:creationId xmlns:a16="http://schemas.microsoft.com/office/drawing/2014/main" id="{57B690F2-354D-F046-99D6-ABF48AC18B4C}"/>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14749327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85E3C-EC8C-5AD3-0197-0CCB7E5F0504}"/>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3" name="Footer Placeholder 2">
            <a:extLst>
              <a:ext uri="{FF2B5EF4-FFF2-40B4-BE49-F238E27FC236}">
                <a16:creationId xmlns:a16="http://schemas.microsoft.com/office/drawing/2014/main" id="{DC6C7620-10C0-181E-55AE-C16452FF6E8A}"/>
              </a:ext>
            </a:extLst>
          </p:cNvPr>
          <p:cNvSpPr>
            <a:spLocks noGrp="1"/>
          </p:cNvSpPr>
          <p:nvPr>
            <p:ph type="ftr" sz="quarter" idx="11"/>
          </p:nvPr>
        </p:nvSpPr>
        <p:spPr/>
        <p:txBody>
          <a:bodyPr/>
          <a:lstStyle/>
          <a:p>
            <a:r>
              <a:rPr lang="en-US"/>
              <a:t>Executive Office for Immigration Review</a:t>
            </a:r>
          </a:p>
        </p:txBody>
      </p:sp>
      <p:sp>
        <p:nvSpPr>
          <p:cNvPr id="4" name="Slide Number Placeholder 3">
            <a:extLst>
              <a:ext uri="{FF2B5EF4-FFF2-40B4-BE49-F238E27FC236}">
                <a16:creationId xmlns:a16="http://schemas.microsoft.com/office/drawing/2014/main" id="{B3CBD9A8-BDE4-4385-8255-CCEB4F0B6FE3}"/>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1374808335"/>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4A8E-4A7F-DE1B-7388-7E526F65AF9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AA5A6-AADE-AAB8-CA93-959D9776767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00FEB-45D0-29C5-78B5-969F64EF843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3BDD7F-6B2B-7E9A-B434-01D282339330}"/>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6" name="Footer Placeholder 5">
            <a:extLst>
              <a:ext uri="{FF2B5EF4-FFF2-40B4-BE49-F238E27FC236}">
                <a16:creationId xmlns:a16="http://schemas.microsoft.com/office/drawing/2014/main" id="{D066C6E7-9181-6550-B42B-2512265DB5C5}"/>
              </a:ext>
            </a:extLst>
          </p:cNvPr>
          <p:cNvSpPr>
            <a:spLocks noGrp="1"/>
          </p:cNvSpPr>
          <p:nvPr>
            <p:ph type="ftr" sz="quarter" idx="11"/>
          </p:nvPr>
        </p:nvSpPr>
        <p:spPr/>
        <p:txBody>
          <a:bodyPr/>
          <a:lstStyle/>
          <a:p>
            <a:r>
              <a:rPr lang="en-US"/>
              <a:t>Executive Office for Immigration Review</a:t>
            </a:r>
          </a:p>
        </p:txBody>
      </p:sp>
      <p:sp>
        <p:nvSpPr>
          <p:cNvPr id="7" name="Slide Number Placeholder 6">
            <a:extLst>
              <a:ext uri="{FF2B5EF4-FFF2-40B4-BE49-F238E27FC236}">
                <a16:creationId xmlns:a16="http://schemas.microsoft.com/office/drawing/2014/main" id="{B1E536BA-1360-8D47-D660-2C600F4A5A10}"/>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327467128"/>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26E8-0946-9002-409D-CC684A4DFDB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922A32-FD8F-2AFC-7FDE-205DCCF7691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77FCDE-4BA7-17DF-A8B7-02088B63288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027B-1002-52F5-C053-DC14999E3D5E}"/>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6" name="Footer Placeholder 5">
            <a:extLst>
              <a:ext uri="{FF2B5EF4-FFF2-40B4-BE49-F238E27FC236}">
                <a16:creationId xmlns:a16="http://schemas.microsoft.com/office/drawing/2014/main" id="{13AF2CFC-FD83-FCDA-6988-6AF5C86276EC}"/>
              </a:ext>
            </a:extLst>
          </p:cNvPr>
          <p:cNvSpPr>
            <a:spLocks noGrp="1"/>
          </p:cNvSpPr>
          <p:nvPr>
            <p:ph type="ftr" sz="quarter" idx="11"/>
          </p:nvPr>
        </p:nvSpPr>
        <p:spPr/>
        <p:txBody>
          <a:bodyPr/>
          <a:lstStyle/>
          <a:p>
            <a:r>
              <a:rPr lang="en-US"/>
              <a:t>Executive Office for Immigration Review</a:t>
            </a:r>
          </a:p>
        </p:txBody>
      </p:sp>
      <p:sp>
        <p:nvSpPr>
          <p:cNvPr id="7" name="Slide Number Placeholder 6">
            <a:extLst>
              <a:ext uri="{FF2B5EF4-FFF2-40B4-BE49-F238E27FC236}">
                <a16:creationId xmlns:a16="http://schemas.microsoft.com/office/drawing/2014/main" id="{B81CE5D7-C0A8-DCA1-1382-5D2AE96C0EEE}"/>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1803729161"/>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FAEB-FB5A-A957-ABC1-78B4F3F32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73B69-C68E-508F-DBF6-E5165BB1B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6F315-96E1-83AC-479C-66950B958FDD}"/>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5" name="Footer Placeholder 4">
            <a:extLst>
              <a:ext uri="{FF2B5EF4-FFF2-40B4-BE49-F238E27FC236}">
                <a16:creationId xmlns:a16="http://schemas.microsoft.com/office/drawing/2014/main" id="{247172D9-E7E0-6C06-2216-E5FB6556F9C3}"/>
              </a:ext>
            </a:extLst>
          </p:cNvPr>
          <p:cNvSpPr>
            <a:spLocks noGrp="1"/>
          </p:cNvSpPr>
          <p:nvPr>
            <p:ph type="ftr" sz="quarter" idx="11"/>
          </p:nvPr>
        </p:nvSpPr>
        <p:spPr/>
        <p:txBody>
          <a:bodyPr/>
          <a:lstStyle/>
          <a:p>
            <a:r>
              <a:rPr lang="en-US"/>
              <a:t>Executive Office for Immigration Review</a:t>
            </a:r>
          </a:p>
        </p:txBody>
      </p:sp>
      <p:sp>
        <p:nvSpPr>
          <p:cNvPr id="6" name="Slide Number Placeholder 5">
            <a:extLst>
              <a:ext uri="{FF2B5EF4-FFF2-40B4-BE49-F238E27FC236}">
                <a16:creationId xmlns:a16="http://schemas.microsoft.com/office/drawing/2014/main" id="{BD685975-358C-F5F2-F54F-64DD27A9F0CE}"/>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212932258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62EBD-7983-6918-686B-D5BE320D3C33}"/>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181EA7-5F14-E234-7C73-C6064BED03AC}"/>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DF01B-B382-AF11-D650-7FDE9C7D2883}"/>
              </a:ext>
            </a:extLst>
          </p:cNvPr>
          <p:cNvSpPr>
            <a:spLocks noGrp="1"/>
          </p:cNvSpPr>
          <p:nvPr>
            <p:ph type="dt" sz="half" idx="10"/>
          </p:nvPr>
        </p:nvSpPr>
        <p:spPr/>
        <p:txBody>
          <a:bodyPr/>
          <a:lstStyle/>
          <a:p>
            <a:fld id="{4F361E06-FFE7-4BDB-BDCA-46340D104342}" type="datetimeFigureOut">
              <a:rPr lang="en-US" smtClean="0"/>
              <a:t>1/17/2024</a:t>
            </a:fld>
            <a:endParaRPr lang="en-US"/>
          </a:p>
        </p:txBody>
      </p:sp>
      <p:sp>
        <p:nvSpPr>
          <p:cNvPr id="5" name="Footer Placeholder 4">
            <a:extLst>
              <a:ext uri="{FF2B5EF4-FFF2-40B4-BE49-F238E27FC236}">
                <a16:creationId xmlns:a16="http://schemas.microsoft.com/office/drawing/2014/main" id="{99616FF9-2536-5B22-AC4E-A61F4EFF2A0D}"/>
              </a:ext>
            </a:extLst>
          </p:cNvPr>
          <p:cNvSpPr>
            <a:spLocks noGrp="1"/>
          </p:cNvSpPr>
          <p:nvPr>
            <p:ph type="ftr" sz="quarter" idx="11"/>
          </p:nvPr>
        </p:nvSpPr>
        <p:spPr/>
        <p:txBody>
          <a:bodyPr/>
          <a:lstStyle/>
          <a:p>
            <a:r>
              <a:rPr lang="en-US"/>
              <a:t>Executive Office for Immigration Review</a:t>
            </a:r>
          </a:p>
        </p:txBody>
      </p:sp>
      <p:sp>
        <p:nvSpPr>
          <p:cNvPr id="6" name="Slide Number Placeholder 5">
            <a:extLst>
              <a:ext uri="{FF2B5EF4-FFF2-40B4-BE49-F238E27FC236}">
                <a16:creationId xmlns:a16="http://schemas.microsoft.com/office/drawing/2014/main" id="{54D944ED-3E66-4C11-195D-0BD61E067FBF}"/>
              </a:ext>
            </a:extLst>
          </p:cNvPr>
          <p:cNvSpPr>
            <a:spLocks noGrp="1"/>
          </p:cNvSpPr>
          <p:nvPr>
            <p:ph type="sldNum" sz="quarter" idx="12"/>
          </p:nvPr>
        </p:nvSpPr>
        <p:spPr/>
        <p:txBody>
          <a:bodyPr/>
          <a:lstStyle/>
          <a:p>
            <a:fld id="{E461D79C-CAFC-4289-BF75-4B1F30C06651}" type="slidenum">
              <a:rPr lang="en-US" smtClean="0"/>
              <a:t>‹#›</a:t>
            </a:fld>
            <a:endParaRPr lang="en-US"/>
          </a:p>
        </p:txBody>
      </p:sp>
    </p:spTree>
    <p:extLst>
      <p:ext uri="{BB962C8B-B14F-4D97-AF65-F5344CB8AC3E}">
        <p14:creationId xmlns:p14="http://schemas.microsoft.com/office/powerpoint/2010/main" val="65964338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E47C7-6709-C345-9518-E530461BAD4E}"/>
              </a:ext>
            </a:extLst>
          </p:cNvPr>
          <p:cNvSpPr/>
          <p:nvPr userDrawn="1"/>
        </p:nvSpPr>
        <p:spPr>
          <a:xfrm>
            <a:off x="0" y="0"/>
            <a:ext cx="9144000" cy="5143500"/>
          </a:xfrm>
          <a:prstGeom prst="rect">
            <a:avLst/>
          </a:prstGeom>
          <a:solidFill>
            <a:srgbClr val="19274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marble-2398946.jpg">
            <a:extLst>
              <a:ext uri="{FF2B5EF4-FFF2-40B4-BE49-F238E27FC236}">
                <a16:creationId xmlns:a16="http://schemas.microsoft.com/office/drawing/2014/main" id="{0D135E30-8274-E140-B91F-46368D40BE97}"/>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0" y="0"/>
            <a:ext cx="9144000" cy="2228850"/>
          </a:xfrm>
          <a:prstGeom prst="rect">
            <a:avLst/>
          </a:prstGeom>
        </p:spPr>
      </p:pic>
      <p:sp>
        <p:nvSpPr>
          <p:cNvPr id="9" name="Rectangle 8">
            <a:extLst>
              <a:ext uri="{FF2B5EF4-FFF2-40B4-BE49-F238E27FC236}">
                <a16:creationId xmlns:a16="http://schemas.microsoft.com/office/drawing/2014/main" id="{D03277FB-F4EF-D247-8A86-93CD8A66E6D0}"/>
              </a:ext>
            </a:extLst>
          </p:cNvPr>
          <p:cNvSpPr/>
          <p:nvPr userDrawn="1"/>
        </p:nvSpPr>
        <p:spPr>
          <a:xfrm>
            <a:off x="0" y="2166823"/>
            <a:ext cx="9144000" cy="19445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CA34DE33-3BDF-284A-AA91-F422D1C2B8CB}"/>
              </a:ext>
            </a:extLst>
          </p:cNvPr>
          <p:cNvSpPr txBox="1"/>
          <p:nvPr userDrawn="1"/>
        </p:nvSpPr>
        <p:spPr>
          <a:xfrm>
            <a:off x="2590886" y="340843"/>
            <a:ext cx="6223518" cy="430887"/>
          </a:xfrm>
          <a:prstGeom prst="rect">
            <a:avLst/>
          </a:prstGeom>
          <a:noFill/>
        </p:spPr>
        <p:txBody>
          <a:bodyPr wrap="square" rtlCol="0">
            <a:spAutoFit/>
          </a:bodyPr>
          <a:lstStyle/>
          <a:p>
            <a:pPr algn="r"/>
            <a:r>
              <a:rPr lang="en-US" sz="1100" b="1">
                <a:solidFill>
                  <a:schemeClr val="bg1"/>
                </a:solidFill>
              </a:rPr>
              <a:t>United States Department of Justice </a:t>
            </a:r>
            <a:r>
              <a:rPr lang="en-US" sz="1100">
                <a:solidFill>
                  <a:schemeClr val="bg1"/>
                </a:solidFill>
                <a:sym typeface="Wingdings 2" panose="05020102010507070707" pitchFamily="18" charset="2"/>
              </a:rPr>
              <a:t> </a:t>
            </a:r>
            <a:r>
              <a:rPr lang="en-US" sz="1100" b="1">
                <a:solidFill>
                  <a:schemeClr val="bg1"/>
                </a:solidFill>
              </a:rPr>
              <a:t>Executive Office for Immigration Review</a:t>
            </a:r>
          </a:p>
          <a:p>
            <a:pPr algn="r"/>
            <a:r>
              <a:rPr lang="en-US" sz="1100">
                <a:solidFill>
                  <a:schemeClr val="bg1"/>
                </a:solidFill>
              </a:rPr>
              <a:t>Office of Policy </a:t>
            </a:r>
            <a:r>
              <a:rPr lang="en-US" sz="1100">
                <a:solidFill>
                  <a:schemeClr val="bg1"/>
                </a:solidFill>
                <a:sym typeface="Wingdings 2" panose="05020102010507070707" pitchFamily="18" charset="2"/>
              </a:rPr>
              <a:t></a:t>
            </a:r>
            <a:r>
              <a:rPr lang="en-US" sz="1100">
                <a:solidFill>
                  <a:schemeClr val="bg1"/>
                </a:solidFill>
              </a:rPr>
              <a:t> Legal Education and Research Services Division</a:t>
            </a:r>
          </a:p>
        </p:txBody>
      </p:sp>
      <p:sp>
        <p:nvSpPr>
          <p:cNvPr id="11" name="Oval 10">
            <a:extLst>
              <a:ext uri="{FF2B5EF4-FFF2-40B4-BE49-F238E27FC236}">
                <a16:creationId xmlns:a16="http://schemas.microsoft.com/office/drawing/2014/main" id="{2DECE8A8-70C3-5F4D-B12A-FD807DEE6DB4}"/>
              </a:ext>
            </a:extLst>
          </p:cNvPr>
          <p:cNvSpPr>
            <a:spLocks noChangeAspect="1"/>
          </p:cNvSpPr>
          <p:nvPr userDrawn="1"/>
        </p:nvSpPr>
        <p:spPr>
          <a:xfrm>
            <a:off x="721509" y="844173"/>
            <a:ext cx="3403280" cy="3343549"/>
          </a:xfrm>
          <a:prstGeom prst="ellipse">
            <a:avLst/>
          </a:prstGeom>
          <a:solidFill>
            <a:schemeClr val="bg1">
              <a:lumMod val="95000"/>
            </a:schemeClr>
          </a:solidFill>
          <a:ln>
            <a:noFill/>
          </a:ln>
          <a:effectLst>
            <a:outerShdw blurRad="63500" dist="38100" dir="27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p:txBody>
      </p:sp>
      <p:pic>
        <p:nvPicPr>
          <p:cNvPr id="12" name="Picture 11">
            <a:extLst>
              <a:ext uri="{FF2B5EF4-FFF2-40B4-BE49-F238E27FC236}">
                <a16:creationId xmlns:a16="http://schemas.microsoft.com/office/drawing/2014/main" id="{A9379931-03E4-1C43-A283-0BD43AAF639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11200"/>
                    </a14:imgEffect>
                    <a14:imgEffect>
                      <a14:saturation sat="20000"/>
                    </a14:imgEffect>
                  </a14:imgLayer>
                </a14:imgProps>
              </a:ext>
              <a:ext uri="{28A0092B-C50C-407E-A947-70E740481C1C}">
                <a14:useLocalDpi xmlns:a14="http://schemas.microsoft.com/office/drawing/2010/main" val="0"/>
              </a:ext>
            </a:extLst>
          </a:blip>
          <a:stretch>
            <a:fillRect/>
          </a:stretch>
        </p:blipFill>
        <p:spPr>
          <a:xfrm>
            <a:off x="721509" y="877496"/>
            <a:ext cx="3419629" cy="3288939"/>
          </a:xfrm>
          <a:prstGeom prst="rect">
            <a:avLst/>
          </a:prstGeom>
          <a:noFill/>
          <a:ln>
            <a:noFill/>
          </a:ln>
          <a:effectLst>
            <a:softEdge rad="0"/>
          </a:effectLst>
        </p:spPr>
      </p:pic>
      <p:sp>
        <p:nvSpPr>
          <p:cNvPr id="2" name="Title 1"/>
          <p:cNvSpPr>
            <a:spLocks noGrp="1"/>
          </p:cNvSpPr>
          <p:nvPr>
            <p:ph type="ctrTitle"/>
          </p:nvPr>
        </p:nvSpPr>
        <p:spPr>
          <a:xfrm>
            <a:off x="4329776" y="2325776"/>
            <a:ext cx="4403956" cy="1177751"/>
          </a:xfrm>
        </p:spPr>
        <p:txBody>
          <a:bodyPr anchor="b">
            <a:normAutofit/>
          </a:bodyPr>
          <a:lstStyle>
            <a:lvl1pPr algn="r">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3500155" y="3572583"/>
            <a:ext cx="5233577" cy="974364"/>
          </a:xfrm>
        </p:spPr>
        <p:txBody>
          <a:bodyPr>
            <a:normAutofit/>
          </a:bodyPr>
          <a:lstStyle>
            <a:lvl1pPr marL="0" indent="0" algn="r">
              <a:buNone/>
              <a:defRPr sz="3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3" name="TextBox 12">
            <a:extLst>
              <a:ext uri="{FF2B5EF4-FFF2-40B4-BE49-F238E27FC236}">
                <a16:creationId xmlns:a16="http://schemas.microsoft.com/office/drawing/2014/main" id="{1949137D-DED6-AC40-B396-138FEAA2AB79}"/>
              </a:ext>
            </a:extLst>
          </p:cNvPr>
          <p:cNvSpPr txBox="1"/>
          <p:nvPr userDrawn="1"/>
        </p:nvSpPr>
        <p:spPr>
          <a:xfrm>
            <a:off x="1935518" y="4610446"/>
            <a:ext cx="6798214" cy="276999"/>
          </a:xfrm>
          <a:prstGeom prst="rect">
            <a:avLst/>
          </a:prstGeom>
          <a:noFill/>
        </p:spPr>
        <p:txBody>
          <a:bodyPr wrap="square" rtlCol="0">
            <a:spAutoFit/>
          </a:bodyPr>
          <a:lstStyle/>
          <a:p>
            <a:pPr algn="r">
              <a:spcBef>
                <a:spcPts val="600"/>
              </a:spcBef>
            </a:pPr>
            <a:r>
              <a:rPr lang="en-US" sz="1200" i="1">
                <a:solidFill>
                  <a:srgbClr val="AA9D80"/>
                </a:solidFill>
              </a:rPr>
              <a:t>Month Day, Year</a:t>
            </a:r>
          </a:p>
        </p:txBody>
      </p:sp>
    </p:spTree>
    <p:extLst>
      <p:ext uri="{BB962C8B-B14F-4D97-AF65-F5344CB8AC3E}">
        <p14:creationId xmlns:p14="http://schemas.microsoft.com/office/powerpoint/2010/main" val="40072409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ection 1 -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198180"/>
            <a:ext cx="5491515" cy="511572"/>
          </a:xfrm>
        </p:spPr>
        <p:txBody>
          <a:bodyPr>
            <a:noAutofit/>
          </a:bodyPr>
          <a:lstStyle>
            <a:lvl1pPr algn="ctr">
              <a:defRPr sz="2850" baseline="0">
                <a:solidFill>
                  <a:srgbClr val="192747"/>
                </a:solidFill>
              </a:defRPr>
            </a:lvl1pPr>
          </a:lstStyle>
          <a:p>
            <a:r>
              <a:rPr lang="en-US"/>
              <a:t>Click to edit Master title style Click </a:t>
            </a:r>
          </a:p>
        </p:txBody>
      </p:sp>
      <p:sp>
        <p:nvSpPr>
          <p:cNvPr id="3" name="Content Placeholder 2"/>
          <p:cNvSpPr>
            <a:spLocks noGrp="1"/>
          </p:cNvSpPr>
          <p:nvPr>
            <p:ph idx="1"/>
          </p:nvPr>
        </p:nvSpPr>
        <p:spPr>
          <a:xfrm>
            <a:off x="280284" y="1881963"/>
            <a:ext cx="8546476" cy="2714920"/>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106158804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ection 2 -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198180"/>
            <a:ext cx="5491515" cy="511572"/>
          </a:xfrm>
        </p:spPr>
        <p:txBody>
          <a:bodyPr>
            <a:noAutofit/>
          </a:bodyPr>
          <a:lstStyle>
            <a:lvl1pPr algn="ctr">
              <a:defRPr sz="2850" baseline="0">
                <a:solidFill>
                  <a:srgbClr val="192747"/>
                </a:solidFill>
              </a:defRPr>
            </a:lvl1pPr>
          </a:lstStyle>
          <a:p>
            <a:r>
              <a:rPr lang="en-US"/>
              <a:t>Click to edit Master title style Click </a:t>
            </a:r>
          </a:p>
        </p:txBody>
      </p:sp>
      <p:sp>
        <p:nvSpPr>
          <p:cNvPr id="3" name="Content Placeholder 2"/>
          <p:cNvSpPr>
            <a:spLocks noGrp="1"/>
          </p:cNvSpPr>
          <p:nvPr>
            <p:ph idx="1"/>
          </p:nvPr>
        </p:nvSpPr>
        <p:spPr>
          <a:xfrm>
            <a:off x="280284" y="1881963"/>
            <a:ext cx="8546476" cy="2714920"/>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4120543521"/>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ection 3 -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198180"/>
            <a:ext cx="5491515" cy="511572"/>
          </a:xfrm>
        </p:spPr>
        <p:txBody>
          <a:bodyPr>
            <a:noAutofit/>
          </a:bodyPr>
          <a:lstStyle>
            <a:lvl1pPr algn="ctr">
              <a:defRPr sz="2850" baseline="0"/>
            </a:lvl1pPr>
          </a:lstStyle>
          <a:p>
            <a:r>
              <a:rPr lang="en-US"/>
              <a:t>Click to edit Master title style Click </a:t>
            </a:r>
          </a:p>
        </p:txBody>
      </p:sp>
      <p:sp>
        <p:nvSpPr>
          <p:cNvPr id="3" name="Content Placeholder 2"/>
          <p:cNvSpPr>
            <a:spLocks noGrp="1"/>
          </p:cNvSpPr>
          <p:nvPr>
            <p:ph idx="1"/>
          </p:nvPr>
        </p:nvSpPr>
        <p:spPr>
          <a:xfrm>
            <a:off x="280284" y="1881963"/>
            <a:ext cx="8546476" cy="2714920"/>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1837676023"/>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ection 4 -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198180"/>
            <a:ext cx="5491515" cy="511572"/>
          </a:xfrm>
        </p:spPr>
        <p:txBody>
          <a:bodyPr>
            <a:noAutofit/>
          </a:bodyPr>
          <a:lstStyle>
            <a:lvl1pPr algn="ctr">
              <a:defRPr sz="2850" baseline="0">
                <a:solidFill>
                  <a:srgbClr val="798193"/>
                </a:solidFill>
              </a:defRPr>
            </a:lvl1pPr>
          </a:lstStyle>
          <a:p>
            <a:r>
              <a:rPr lang="en-US"/>
              <a:t>Click to edit Master title style Click </a:t>
            </a:r>
          </a:p>
        </p:txBody>
      </p:sp>
      <p:sp>
        <p:nvSpPr>
          <p:cNvPr id="3" name="Content Placeholder 2"/>
          <p:cNvSpPr>
            <a:spLocks noGrp="1"/>
          </p:cNvSpPr>
          <p:nvPr>
            <p:ph idx="1"/>
          </p:nvPr>
        </p:nvSpPr>
        <p:spPr>
          <a:xfrm>
            <a:off x="280284" y="1881963"/>
            <a:ext cx="8546476" cy="2714920"/>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29293672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595" y="1282304"/>
            <a:ext cx="8425163"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01595" y="3442098"/>
            <a:ext cx="842516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9A78FF27-EE58-054F-8C80-0144CAA503A0}"/>
              </a:ext>
            </a:extLst>
          </p:cNvPr>
          <p:cNvSpPr>
            <a:spLocks noGrp="1"/>
          </p:cNvSpPr>
          <p:nvPr>
            <p:ph type="ftr" sz="quarter" idx="10"/>
          </p:nvPr>
        </p:nvSpPr>
        <p:spPr>
          <a:xfrm>
            <a:off x="7202446" y="4879976"/>
            <a:ext cx="1941554" cy="247650"/>
          </a:xfrm>
        </p:spPr>
        <p:txBody>
          <a:bodyPr/>
          <a:lstStyle/>
          <a:p>
            <a:r>
              <a:rPr lang="en-US"/>
              <a:t>Executive Office for Immigration Review</a:t>
            </a:r>
          </a:p>
        </p:txBody>
      </p:sp>
      <p:sp>
        <p:nvSpPr>
          <p:cNvPr id="6" name="Text Placeholder 4">
            <a:extLst>
              <a:ext uri="{FF2B5EF4-FFF2-40B4-BE49-F238E27FC236}">
                <a16:creationId xmlns:a16="http://schemas.microsoft.com/office/drawing/2014/main" id="{88C0B2D3-380C-F242-A973-6FD3E5F4A026}"/>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3084097332"/>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ection1 - Two-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244010"/>
            <a:ext cx="5491515" cy="465742"/>
          </a:xfrm>
        </p:spPr>
        <p:txBody>
          <a:bodyPr>
            <a:noAutofit/>
          </a:bodyPr>
          <a:lstStyle>
            <a:lvl1pPr algn="ctr">
              <a:defRPr sz="2850" baseline="0">
                <a:solidFill>
                  <a:srgbClr val="192747"/>
                </a:solidFill>
              </a:defRPr>
            </a:lvl1pPr>
          </a:lstStyle>
          <a:p>
            <a:r>
              <a:rPr lang="en-US"/>
              <a:t>Click to edit Master title style </a:t>
            </a:r>
            <a:r>
              <a:rPr lang="en-US" err="1"/>
              <a:t>Clickkljk</a:t>
            </a:r>
            <a:r>
              <a:rPr lang="en-US"/>
              <a:t> </a:t>
            </a:r>
          </a:p>
        </p:txBody>
      </p:sp>
      <p:sp>
        <p:nvSpPr>
          <p:cNvPr id="3" name="Content Placeholder 2"/>
          <p:cNvSpPr>
            <a:spLocks noGrp="1"/>
          </p:cNvSpPr>
          <p:nvPr>
            <p:ph idx="1"/>
          </p:nvPr>
        </p:nvSpPr>
        <p:spPr>
          <a:xfrm>
            <a:off x="280284" y="1977656"/>
            <a:ext cx="8546476" cy="2619227"/>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51991887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ection 2 - Two-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244010"/>
            <a:ext cx="5491515" cy="465742"/>
          </a:xfrm>
        </p:spPr>
        <p:txBody>
          <a:bodyPr>
            <a:noAutofit/>
          </a:bodyPr>
          <a:lstStyle>
            <a:lvl1pPr algn="ctr">
              <a:defRPr sz="2850" baseline="0">
                <a:solidFill>
                  <a:srgbClr val="192747"/>
                </a:solidFill>
              </a:defRPr>
            </a:lvl1pPr>
          </a:lstStyle>
          <a:p>
            <a:r>
              <a:rPr lang="en-US"/>
              <a:t>Click to edit Master title style </a:t>
            </a:r>
            <a:r>
              <a:rPr lang="en-US" err="1"/>
              <a:t>Clickkljk</a:t>
            </a:r>
            <a:r>
              <a:rPr lang="en-US"/>
              <a:t> </a:t>
            </a:r>
          </a:p>
        </p:txBody>
      </p:sp>
      <p:sp>
        <p:nvSpPr>
          <p:cNvPr id="3" name="Content Placeholder 2"/>
          <p:cNvSpPr>
            <a:spLocks noGrp="1"/>
          </p:cNvSpPr>
          <p:nvPr>
            <p:ph idx="1"/>
          </p:nvPr>
        </p:nvSpPr>
        <p:spPr>
          <a:xfrm>
            <a:off x="280284" y="1977656"/>
            <a:ext cx="8546476" cy="2619227"/>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1572515512"/>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ection 3 - Two-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244010"/>
            <a:ext cx="5491515" cy="465742"/>
          </a:xfrm>
        </p:spPr>
        <p:txBody>
          <a:bodyPr>
            <a:noAutofit/>
          </a:bodyPr>
          <a:lstStyle>
            <a:lvl1pPr algn="ctr">
              <a:defRPr sz="2850" baseline="0"/>
            </a:lvl1pPr>
          </a:lstStyle>
          <a:p>
            <a:r>
              <a:rPr lang="en-US"/>
              <a:t>Click to edit Master title style </a:t>
            </a:r>
            <a:r>
              <a:rPr lang="en-US" err="1"/>
              <a:t>Clickkljk</a:t>
            </a:r>
            <a:r>
              <a:rPr lang="en-US"/>
              <a:t> </a:t>
            </a:r>
          </a:p>
        </p:txBody>
      </p:sp>
      <p:sp>
        <p:nvSpPr>
          <p:cNvPr id="3" name="Content Placeholder 2"/>
          <p:cNvSpPr>
            <a:spLocks noGrp="1"/>
          </p:cNvSpPr>
          <p:nvPr>
            <p:ph idx="1"/>
          </p:nvPr>
        </p:nvSpPr>
        <p:spPr>
          <a:xfrm>
            <a:off x="280284" y="1977656"/>
            <a:ext cx="8546476" cy="2619227"/>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3234842096"/>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ection 4 - Two-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5673" y="1244010"/>
            <a:ext cx="5491515" cy="465742"/>
          </a:xfrm>
        </p:spPr>
        <p:txBody>
          <a:bodyPr>
            <a:noAutofit/>
          </a:bodyPr>
          <a:lstStyle>
            <a:lvl1pPr algn="ctr">
              <a:defRPr sz="2850" baseline="0">
                <a:solidFill>
                  <a:srgbClr val="798193"/>
                </a:solidFill>
              </a:defRPr>
            </a:lvl1pPr>
          </a:lstStyle>
          <a:p>
            <a:r>
              <a:rPr lang="en-US"/>
              <a:t>Click to edit Master title style </a:t>
            </a:r>
            <a:r>
              <a:rPr lang="en-US" err="1"/>
              <a:t>Clickkljk</a:t>
            </a:r>
            <a:r>
              <a:rPr lang="en-US"/>
              <a:t> </a:t>
            </a:r>
          </a:p>
        </p:txBody>
      </p:sp>
      <p:sp>
        <p:nvSpPr>
          <p:cNvPr id="3" name="Content Placeholder 2"/>
          <p:cNvSpPr>
            <a:spLocks noGrp="1"/>
          </p:cNvSpPr>
          <p:nvPr>
            <p:ph idx="1"/>
          </p:nvPr>
        </p:nvSpPr>
        <p:spPr>
          <a:xfrm>
            <a:off x="280284" y="1977656"/>
            <a:ext cx="8546476" cy="2619227"/>
          </a:xfrm>
        </p:spPr>
        <p:txBody>
          <a:bodyPr>
            <a:normAutofit/>
          </a:bodyPr>
          <a:lstStyle>
            <a:lvl1pPr>
              <a:spcAft>
                <a:spcPts val="900"/>
              </a:spcAft>
              <a:defRPr sz="2100"/>
            </a:lvl1pPr>
            <a:lvl2pPr>
              <a:spcAft>
                <a:spcPts val="900"/>
              </a:spcAft>
              <a:defRPr sz="2100"/>
            </a:lvl2pPr>
            <a:lvl3pPr>
              <a:spcAft>
                <a:spcPts val="900"/>
              </a:spcAft>
              <a:defRPr sz="2100"/>
            </a:lvl3pPr>
            <a:lvl4pPr>
              <a:spcAft>
                <a:spcPts val="900"/>
              </a:spcAft>
              <a:defRPr sz="2100"/>
            </a:lvl4pPr>
            <a:lvl5pPr>
              <a:spcAft>
                <a:spcPts val="90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t>Executive Office for Immigration Review</a:t>
            </a:r>
          </a:p>
        </p:txBody>
      </p:sp>
    </p:spTree>
    <p:extLst>
      <p:ext uri="{BB962C8B-B14F-4D97-AF65-F5344CB8AC3E}">
        <p14:creationId xmlns:p14="http://schemas.microsoft.com/office/powerpoint/2010/main" val="2198644889"/>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1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0595" y="1884146"/>
            <a:ext cx="6850781" cy="2064619"/>
          </a:xfrm>
        </p:spPr>
        <p:txBody>
          <a:bodyPr anchor="t"/>
          <a:lstStyle>
            <a:lvl1pPr algn="ctr">
              <a:defRPr sz="4500">
                <a:solidFill>
                  <a:srgbClr val="192747"/>
                </a:solidFill>
              </a:defRPr>
            </a:lvl1pPr>
          </a:lstStyle>
          <a:p>
            <a:r>
              <a:rPr lang="en-US"/>
              <a:t>Click to edit Master title style</a:t>
            </a:r>
          </a:p>
        </p:txBody>
      </p:sp>
      <p:sp>
        <p:nvSpPr>
          <p:cNvPr id="3" name="Text Placeholder 2"/>
          <p:cNvSpPr>
            <a:spLocks noGrp="1"/>
          </p:cNvSpPr>
          <p:nvPr>
            <p:ph type="body" idx="1"/>
          </p:nvPr>
        </p:nvSpPr>
        <p:spPr>
          <a:xfrm>
            <a:off x="1475651" y="3442099"/>
            <a:ext cx="7034937"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128736475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2 Header">
    <p:spTree>
      <p:nvGrpSpPr>
        <p:cNvPr id="1" name=""/>
        <p:cNvGrpSpPr/>
        <p:nvPr/>
      </p:nvGrpSpPr>
      <p:grpSpPr>
        <a:xfrm>
          <a:off x="0" y="0"/>
          <a:ext cx="0" cy="0"/>
          <a:chOff x="0" y="0"/>
          <a:chExt cx="0" cy="0"/>
        </a:xfrm>
      </p:grpSpPr>
      <p:sp>
        <p:nvSpPr>
          <p:cNvPr id="2" name="Title 1"/>
          <p:cNvSpPr>
            <a:spLocks noGrp="1"/>
          </p:cNvSpPr>
          <p:nvPr>
            <p:ph type="title"/>
          </p:nvPr>
        </p:nvSpPr>
        <p:spPr>
          <a:xfrm>
            <a:off x="1140595" y="1884146"/>
            <a:ext cx="6850781" cy="2064619"/>
          </a:xfrm>
        </p:spPr>
        <p:txBody>
          <a:bodyPr anchor="t"/>
          <a:lstStyle>
            <a:lvl1pPr algn="ctr">
              <a:defRPr sz="4500">
                <a:solidFill>
                  <a:srgbClr val="192747"/>
                </a:solidFill>
              </a:defRPr>
            </a:lvl1pPr>
          </a:lstStyle>
          <a:p>
            <a:r>
              <a:rPr lang="en-US"/>
              <a:t>Click to edit Master title style</a:t>
            </a:r>
          </a:p>
        </p:txBody>
      </p:sp>
      <p:sp>
        <p:nvSpPr>
          <p:cNvPr id="3" name="Text Placeholder 2"/>
          <p:cNvSpPr>
            <a:spLocks noGrp="1"/>
          </p:cNvSpPr>
          <p:nvPr>
            <p:ph type="body" idx="1"/>
          </p:nvPr>
        </p:nvSpPr>
        <p:spPr>
          <a:xfrm>
            <a:off x="1475651" y="3442099"/>
            <a:ext cx="7034937"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2599951950"/>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3 Header">
    <p:spTree>
      <p:nvGrpSpPr>
        <p:cNvPr id="1" name=""/>
        <p:cNvGrpSpPr/>
        <p:nvPr/>
      </p:nvGrpSpPr>
      <p:grpSpPr>
        <a:xfrm>
          <a:off x="0" y="0"/>
          <a:ext cx="0" cy="0"/>
          <a:chOff x="0" y="0"/>
          <a:chExt cx="0" cy="0"/>
        </a:xfrm>
      </p:grpSpPr>
      <p:sp>
        <p:nvSpPr>
          <p:cNvPr id="2" name="Title 1"/>
          <p:cNvSpPr>
            <a:spLocks noGrp="1"/>
          </p:cNvSpPr>
          <p:nvPr>
            <p:ph type="title"/>
          </p:nvPr>
        </p:nvSpPr>
        <p:spPr>
          <a:xfrm>
            <a:off x="1140595" y="1884146"/>
            <a:ext cx="6850781" cy="2064619"/>
          </a:xfrm>
        </p:spPr>
        <p:txBody>
          <a:bodyPr anchor="t"/>
          <a:lstStyle>
            <a:lvl1pPr algn="ctr">
              <a:defRPr sz="45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475651" y="3442099"/>
            <a:ext cx="7034937"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472220838"/>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4 Header">
    <p:spTree>
      <p:nvGrpSpPr>
        <p:cNvPr id="1" name=""/>
        <p:cNvGrpSpPr/>
        <p:nvPr/>
      </p:nvGrpSpPr>
      <p:grpSpPr>
        <a:xfrm>
          <a:off x="0" y="0"/>
          <a:ext cx="0" cy="0"/>
          <a:chOff x="0" y="0"/>
          <a:chExt cx="0" cy="0"/>
        </a:xfrm>
      </p:grpSpPr>
      <p:sp>
        <p:nvSpPr>
          <p:cNvPr id="2" name="Title 1"/>
          <p:cNvSpPr>
            <a:spLocks noGrp="1"/>
          </p:cNvSpPr>
          <p:nvPr>
            <p:ph type="title"/>
          </p:nvPr>
        </p:nvSpPr>
        <p:spPr>
          <a:xfrm>
            <a:off x="1140595" y="1884146"/>
            <a:ext cx="6850781" cy="2064619"/>
          </a:xfrm>
        </p:spPr>
        <p:txBody>
          <a:bodyPr anchor="t"/>
          <a:lstStyle>
            <a:lvl1pPr algn="ctr">
              <a:defRPr sz="4500">
                <a:solidFill>
                  <a:srgbClr val="798193"/>
                </a:solidFill>
              </a:defRPr>
            </a:lvl1pPr>
          </a:lstStyle>
          <a:p>
            <a:r>
              <a:rPr lang="en-US"/>
              <a:t>Click to edit Master title style</a:t>
            </a:r>
          </a:p>
        </p:txBody>
      </p:sp>
      <p:sp>
        <p:nvSpPr>
          <p:cNvPr id="3" name="Text Placeholder 2"/>
          <p:cNvSpPr>
            <a:spLocks noGrp="1"/>
          </p:cNvSpPr>
          <p:nvPr>
            <p:ph type="body" idx="1"/>
          </p:nvPr>
        </p:nvSpPr>
        <p:spPr>
          <a:xfrm>
            <a:off x="1475651" y="3442099"/>
            <a:ext cx="7034937"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239214706"/>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6063"/>
            <a:ext cx="5494283" cy="662151"/>
          </a:xfrm>
        </p:spPr>
        <p:txBody>
          <a:bodyPr>
            <a:normAutofit/>
          </a:bodyPr>
          <a:lstStyle>
            <a:lvl1pPr algn="ctr">
              <a:defRPr sz="2850"/>
            </a:lvl1pPr>
          </a:lstStyle>
          <a:p>
            <a:r>
              <a:rPr lang="en-US"/>
              <a:t>Click to edit Master title style</a:t>
            </a:r>
          </a:p>
        </p:txBody>
      </p:sp>
      <p:sp>
        <p:nvSpPr>
          <p:cNvPr id="3" name="Content Placeholder 2"/>
          <p:cNvSpPr>
            <a:spLocks noGrp="1"/>
          </p:cNvSpPr>
          <p:nvPr>
            <p:ph sz="half" idx="1"/>
          </p:nvPr>
        </p:nvSpPr>
        <p:spPr>
          <a:xfrm>
            <a:off x="465083" y="2088441"/>
            <a:ext cx="3994477" cy="2605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8275" y="2088441"/>
            <a:ext cx="3994477" cy="2605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2374205387"/>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1206063"/>
            <a:ext cx="5494283" cy="662151"/>
          </a:xfrm>
        </p:spPr>
        <p:txBody>
          <a:bodyPr>
            <a:normAutofit/>
          </a:bodyPr>
          <a:lstStyle>
            <a:lvl1pPr algn="ctr">
              <a:defRPr sz="2850"/>
            </a:lvl1pPr>
          </a:lstStyle>
          <a:p>
            <a:r>
              <a:rPr lang="en-US"/>
              <a:t>Click to edit Master title style </a:t>
            </a:r>
            <a:r>
              <a:rPr lang="en-US" err="1"/>
              <a:t>kjkl;ljlkj</a:t>
            </a:r>
            <a:endParaRPr lang="en-US"/>
          </a:p>
        </p:txBody>
      </p:sp>
      <p:sp>
        <p:nvSpPr>
          <p:cNvPr id="3" name="Content Placeholder 2"/>
          <p:cNvSpPr>
            <a:spLocks noGrp="1"/>
          </p:cNvSpPr>
          <p:nvPr>
            <p:ph sz="half" idx="1"/>
          </p:nvPr>
        </p:nvSpPr>
        <p:spPr>
          <a:xfrm>
            <a:off x="465083" y="2088441"/>
            <a:ext cx="3994477" cy="2605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8275" y="2088441"/>
            <a:ext cx="3994477" cy="2605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90153031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822" y="2138576"/>
            <a:ext cx="4085859" cy="248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0899" y="2138576"/>
            <a:ext cx="4085859" cy="248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61662C-4EBC-1642-B945-4CF8B68C82F8}"/>
              </a:ext>
            </a:extLst>
          </p:cNvPr>
          <p:cNvSpPr>
            <a:spLocks noGrp="1"/>
          </p:cNvSpPr>
          <p:nvPr>
            <p:ph type="ftr" sz="quarter" idx="10"/>
          </p:nvPr>
        </p:nvSpPr>
        <p:spPr>
          <a:xfrm>
            <a:off x="7166727" y="4891089"/>
            <a:ext cx="1977273" cy="226218"/>
          </a:xfrm>
        </p:spPr>
        <p:txBody>
          <a:bodyPr/>
          <a:lstStyle/>
          <a:p>
            <a:r>
              <a:rPr lang="en-US"/>
              <a:t>Executive Office for Immigration Review</a:t>
            </a:r>
          </a:p>
        </p:txBody>
      </p:sp>
      <p:sp>
        <p:nvSpPr>
          <p:cNvPr id="7" name="Text Placeholder 4">
            <a:extLst>
              <a:ext uri="{FF2B5EF4-FFF2-40B4-BE49-F238E27FC236}">
                <a16:creationId xmlns:a16="http://schemas.microsoft.com/office/drawing/2014/main" id="{7910534F-FE39-074F-8794-2DD2293D7D85}"/>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092341891"/>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7630" y="1339635"/>
            <a:ext cx="7349129" cy="617934"/>
          </a:xfrm>
        </p:spPr>
        <p:txBody>
          <a:bodyPr/>
          <a:lstStyle/>
          <a:p>
            <a:r>
              <a:rPr lang="en-US"/>
              <a:t>Click to edit Master title style</a:t>
            </a:r>
          </a:p>
        </p:txBody>
      </p:sp>
      <p:sp>
        <p:nvSpPr>
          <p:cNvPr id="3" name="Text Placeholder 2"/>
          <p:cNvSpPr>
            <a:spLocks noGrp="1"/>
          </p:cNvSpPr>
          <p:nvPr>
            <p:ph type="body" idx="1"/>
          </p:nvPr>
        </p:nvSpPr>
        <p:spPr>
          <a:xfrm>
            <a:off x="1477630" y="1958870"/>
            <a:ext cx="3627264"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477630" y="2576805"/>
            <a:ext cx="3627264" cy="2043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99494" y="1958870"/>
            <a:ext cx="3627265"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199494" y="2576805"/>
            <a:ext cx="3627265" cy="2043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381357124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1166006576"/>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364755337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36803"/>
            <a:ext cx="2949178" cy="802481"/>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636804"/>
            <a:ext cx="4939367" cy="296547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439285"/>
            <a:ext cx="2949178" cy="2162994"/>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6" name="Footer Placeholder 5"/>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96110226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47131"/>
            <a:ext cx="2949178" cy="924619"/>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1647130"/>
            <a:ext cx="4939367" cy="2882481"/>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2571751"/>
            <a:ext cx="2949178" cy="195786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6" name="Footer Placeholder 5"/>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3034754316"/>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781426742"/>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6568" y="1327524"/>
            <a:ext cx="1971675" cy="32202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543" y="1327524"/>
            <a:ext cx="5800725" cy="32202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p>
            <a:pPr algn="r"/>
            <a:r>
              <a:rPr lang="en-US"/>
              <a:t>Executive Office for Immigration Review</a:t>
            </a:r>
          </a:p>
        </p:txBody>
      </p:sp>
    </p:spTree>
    <p:extLst>
      <p:ext uri="{BB962C8B-B14F-4D97-AF65-F5344CB8AC3E}">
        <p14:creationId xmlns:p14="http://schemas.microsoft.com/office/powerpoint/2010/main" val="3687216299"/>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E47C7-6709-C345-9518-E530461BAD4E}"/>
              </a:ext>
            </a:extLst>
          </p:cNvPr>
          <p:cNvSpPr/>
          <p:nvPr userDrawn="1"/>
        </p:nvSpPr>
        <p:spPr>
          <a:xfrm>
            <a:off x="0" y="0"/>
            <a:ext cx="9144000" cy="5143500"/>
          </a:xfrm>
          <a:prstGeom prst="rect">
            <a:avLst/>
          </a:prstGeom>
          <a:solidFill>
            <a:srgbClr val="19274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marble-2398946.jpg">
            <a:extLst>
              <a:ext uri="{FF2B5EF4-FFF2-40B4-BE49-F238E27FC236}">
                <a16:creationId xmlns:a16="http://schemas.microsoft.com/office/drawing/2014/main" id="{0D135E30-8274-E140-B91F-46368D40BE97}"/>
              </a:ext>
            </a:extLst>
          </p:cNvPr>
          <p:cNvPicPr>
            <a:picLocks noChangeAspect="1"/>
          </p:cNvPicPr>
          <p:nvPr userDrawn="1"/>
        </p:nvPicPr>
        <p:blipFill>
          <a:blip r:embed="rId2" cstate="print">
            <a:alphaModFix amt="40000"/>
            <a:extLst>
              <a:ext uri="{28A0092B-C50C-407E-A947-70E740481C1C}">
                <a14:useLocalDpi xmlns:a14="http://schemas.microsoft.com/office/drawing/2010/main" val="0"/>
              </a:ext>
            </a:extLst>
          </a:blip>
          <a:stretch>
            <a:fillRect/>
          </a:stretch>
        </p:blipFill>
        <p:spPr>
          <a:xfrm>
            <a:off x="0" y="0"/>
            <a:ext cx="9144000" cy="2228850"/>
          </a:xfrm>
          <a:prstGeom prst="rect">
            <a:avLst/>
          </a:prstGeom>
        </p:spPr>
      </p:pic>
      <p:sp>
        <p:nvSpPr>
          <p:cNvPr id="9" name="Rectangle 8">
            <a:extLst>
              <a:ext uri="{FF2B5EF4-FFF2-40B4-BE49-F238E27FC236}">
                <a16:creationId xmlns:a16="http://schemas.microsoft.com/office/drawing/2014/main" id="{D03277FB-F4EF-D247-8A86-93CD8A66E6D0}"/>
              </a:ext>
            </a:extLst>
          </p:cNvPr>
          <p:cNvSpPr/>
          <p:nvPr userDrawn="1"/>
        </p:nvSpPr>
        <p:spPr>
          <a:xfrm>
            <a:off x="0" y="2166823"/>
            <a:ext cx="9144000" cy="19445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CA34DE33-3BDF-284A-AA91-F422D1C2B8CB}"/>
              </a:ext>
            </a:extLst>
          </p:cNvPr>
          <p:cNvSpPr txBox="1"/>
          <p:nvPr userDrawn="1"/>
        </p:nvSpPr>
        <p:spPr>
          <a:xfrm>
            <a:off x="2590886" y="340842"/>
            <a:ext cx="6223518" cy="261610"/>
          </a:xfrm>
          <a:prstGeom prst="rect">
            <a:avLst/>
          </a:prstGeom>
          <a:noFill/>
        </p:spPr>
        <p:txBody>
          <a:bodyPr wrap="square" rtlCol="0">
            <a:spAutoFit/>
          </a:bodyPr>
          <a:lstStyle/>
          <a:p>
            <a:pPr algn="r"/>
            <a:r>
              <a:rPr lang="en-US" sz="1100" b="1">
                <a:solidFill>
                  <a:schemeClr val="bg1"/>
                </a:solidFill>
              </a:rPr>
              <a:t>United States Department of Justice </a:t>
            </a:r>
            <a:r>
              <a:rPr lang="en-US" sz="1100">
                <a:solidFill>
                  <a:schemeClr val="bg1"/>
                </a:solidFill>
                <a:sym typeface="Wingdings 2" panose="05020102010507070707" pitchFamily="18" charset="2"/>
              </a:rPr>
              <a:t> </a:t>
            </a:r>
            <a:r>
              <a:rPr lang="en-US" sz="1100" b="1">
                <a:solidFill>
                  <a:schemeClr val="bg1"/>
                </a:solidFill>
              </a:rPr>
              <a:t>Executive Office for Immigration Review</a:t>
            </a:r>
          </a:p>
        </p:txBody>
      </p:sp>
      <p:sp>
        <p:nvSpPr>
          <p:cNvPr id="11" name="Oval 10">
            <a:extLst>
              <a:ext uri="{FF2B5EF4-FFF2-40B4-BE49-F238E27FC236}">
                <a16:creationId xmlns:a16="http://schemas.microsoft.com/office/drawing/2014/main" id="{2DECE8A8-70C3-5F4D-B12A-FD807DEE6DB4}"/>
              </a:ext>
            </a:extLst>
          </p:cNvPr>
          <p:cNvSpPr>
            <a:spLocks noChangeAspect="1"/>
          </p:cNvSpPr>
          <p:nvPr userDrawn="1"/>
        </p:nvSpPr>
        <p:spPr>
          <a:xfrm>
            <a:off x="721509" y="844173"/>
            <a:ext cx="3403280" cy="3343549"/>
          </a:xfrm>
          <a:prstGeom prst="ellipse">
            <a:avLst/>
          </a:prstGeom>
          <a:solidFill>
            <a:schemeClr val="bg1">
              <a:lumMod val="95000"/>
            </a:schemeClr>
          </a:solidFill>
          <a:ln>
            <a:noFill/>
          </a:ln>
          <a:effectLst>
            <a:outerShdw blurRad="63500" dist="38100" dir="27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p:txBody>
      </p:sp>
      <p:pic>
        <p:nvPicPr>
          <p:cNvPr id="12" name="Picture 11">
            <a:extLst>
              <a:ext uri="{FF2B5EF4-FFF2-40B4-BE49-F238E27FC236}">
                <a16:creationId xmlns:a16="http://schemas.microsoft.com/office/drawing/2014/main" id="{A9379931-03E4-1C43-A283-0BD43AAF639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11200"/>
                    </a14:imgEffect>
                    <a14:imgEffect>
                      <a14:saturation sat="20000"/>
                    </a14:imgEffect>
                  </a14:imgLayer>
                </a14:imgProps>
              </a:ext>
              <a:ext uri="{28A0092B-C50C-407E-A947-70E740481C1C}">
                <a14:useLocalDpi xmlns:a14="http://schemas.microsoft.com/office/drawing/2010/main" val="0"/>
              </a:ext>
            </a:extLst>
          </a:blip>
          <a:stretch>
            <a:fillRect/>
          </a:stretch>
        </p:blipFill>
        <p:spPr>
          <a:xfrm>
            <a:off x="721509" y="877496"/>
            <a:ext cx="3419629" cy="3288939"/>
          </a:xfrm>
          <a:prstGeom prst="rect">
            <a:avLst/>
          </a:prstGeom>
          <a:noFill/>
          <a:ln>
            <a:noFill/>
          </a:ln>
          <a:effectLst>
            <a:softEdge rad="0"/>
          </a:effectLst>
        </p:spPr>
      </p:pic>
      <p:sp>
        <p:nvSpPr>
          <p:cNvPr id="2" name="Title 1"/>
          <p:cNvSpPr>
            <a:spLocks noGrp="1"/>
          </p:cNvSpPr>
          <p:nvPr>
            <p:ph type="ctrTitle"/>
          </p:nvPr>
        </p:nvSpPr>
        <p:spPr>
          <a:xfrm>
            <a:off x="4329776" y="2325776"/>
            <a:ext cx="4403956" cy="1177751"/>
          </a:xfrm>
        </p:spPr>
        <p:txBody>
          <a:bodyPr anchor="b">
            <a:normAutofit/>
          </a:bodyPr>
          <a:lstStyle>
            <a:lvl1pPr algn="r">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3500155" y="3572583"/>
            <a:ext cx="5233577" cy="974364"/>
          </a:xfrm>
        </p:spPr>
        <p:txBody>
          <a:bodyPr>
            <a:normAutofit/>
          </a:bodyPr>
          <a:lstStyle>
            <a:lvl1pPr marL="0" indent="0" algn="r">
              <a:buNone/>
              <a:defRPr sz="3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1282319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823" y="2127259"/>
            <a:ext cx="8420937" cy="2593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6D49613-A013-A74B-9FE1-675B17047148}"/>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C76DB2D9-6D3C-8047-B175-A6BC6FA0F375}"/>
              </a:ext>
            </a:extLst>
          </p:cNvPr>
          <p:cNvSpPr>
            <a:spLocks noGrp="1"/>
          </p:cNvSpPr>
          <p:nvPr>
            <p:ph type="ftr" sz="quarter" idx="10"/>
          </p:nvPr>
        </p:nvSpPr>
        <p:spPr>
          <a:xfrm>
            <a:off x="7090632" y="4872039"/>
            <a:ext cx="2053369" cy="260350"/>
          </a:xfrm>
        </p:spPr>
        <p:txBody>
          <a:bodyPr/>
          <a:lstStyle/>
          <a:p>
            <a:r>
              <a:rPr lang="en-US"/>
              <a:t>Executive Office for Immigration Review</a:t>
            </a:r>
          </a:p>
        </p:txBody>
      </p:sp>
      <p:sp>
        <p:nvSpPr>
          <p:cNvPr id="8" name="Text Placeholder 4">
            <a:extLst>
              <a:ext uri="{FF2B5EF4-FFF2-40B4-BE49-F238E27FC236}">
                <a16:creationId xmlns:a16="http://schemas.microsoft.com/office/drawing/2014/main" id="{57B690F2-354D-F046-99D6-ABF48AC18B4C}"/>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89011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596" y="1282305"/>
            <a:ext cx="8425163"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01596" y="3442099"/>
            <a:ext cx="8425163"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9A78FF27-EE58-054F-8C80-0144CAA503A0}"/>
              </a:ext>
            </a:extLst>
          </p:cNvPr>
          <p:cNvSpPr>
            <a:spLocks noGrp="1"/>
          </p:cNvSpPr>
          <p:nvPr>
            <p:ph type="ftr" sz="quarter" idx="10"/>
          </p:nvPr>
        </p:nvSpPr>
        <p:spPr>
          <a:xfrm>
            <a:off x="7202446" y="4879976"/>
            <a:ext cx="1941554" cy="247650"/>
          </a:xfrm>
        </p:spPr>
        <p:txBody>
          <a:bodyPr/>
          <a:lstStyle/>
          <a:p>
            <a:r>
              <a:rPr lang="en-US"/>
              <a:t>Executive Office for Immigration Review</a:t>
            </a:r>
          </a:p>
        </p:txBody>
      </p:sp>
      <p:sp>
        <p:nvSpPr>
          <p:cNvPr id="6" name="Text Placeholder 4">
            <a:extLst>
              <a:ext uri="{FF2B5EF4-FFF2-40B4-BE49-F238E27FC236}">
                <a16:creationId xmlns:a16="http://schemas.microsoft.com/office/drawing/2014/main" id="{88C0B2D3-380C-F242-A973-6FD3E5F4A026}"/>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172838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3059" y="1339635"/>
            <a:ext cx="8443699" cy="617934"/>
          </a:xfrm>
        </p:spPr>
        <p:txBody>
          <a:bodyPr/>
          <a:lstStyle/>
          <a:p>
            <a:r>
              <a:rPr lang="en-US"/>
              <a:t>Click to edit Master title style</a:t>
            </a:r>
          </a:p>
        </p:txBody>
      </p:sp>
      <p:sp>
        <p:nvSpPr>
          <p:cNvPr id="3" name="Text Placeholder 2"/>
          <p:cNvSpPr>
            <a:spLocks noGrp="1"/>
          </p:cNvSpPr>
          <p:nvPr>
            <p:ph type="body" idx="1"/>
          </p:nvPr>
        </p:nvSpPr>
        <p:spPr>
          <a:xfrm>
            <a:off x="383059" y="1958870"/>
            <a:ext cx="407155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3059" y="2576804"/>
            <a:ext cx="4071552" cy="2043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5207" y="1958870"/>
            <a:ext cx="407155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55207" y="2576804"/>
            <a:ext cx="4071552" cy="2043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B3D5F11-734D-954E-AC7C-6CC6204FCE3D}"/>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
        <p:nvSpPr>
          <p:cNvPr id="8" name="Footer Placeholder 4">
            <a:extLst>
              <a:ext uri="{FF2B5EF4-FFF2-40B4-BE49-F238E27FC236}">
                <a16:creationId xmlns:a16="http://schemas.microsoft.com/office/drawing/2014/main" id="{019B5FA4-5862-0532-2979-D224578AB23A}"/>
              </a:ext>
            </a:extLst>
          </p:cNvPr>
          <p:cNvSpPr>
            <a:spLocks noGrp="1"/>
          </p:cNvSpPr>
          <p:nvPr>
            <p:ph type="ftr" sz="quarter" idx="10"/>
          </p:nvPr>
        </p:nvSpPr>
        <p:spPr>
          <a:xfrm>
            <a:off x="7166727" y="4891089"/>
            <a:ext cx="1977273" cy="226218"/>
          </a:xfrm>
        </p:spPr>
        <p:txBody>
          <a:bodyPr/>
          <a:lstStyle/>
          <a:p>
            <a:r>
              <a:rPr lang="en-US"/>
              <a:t>Executive Office for Immigration Review</a:t>
            </a:r>
          </a:p>
        </p:txBody>
      </p:sp>
    </p:spTree>
    <p:extLst>
      <p:ext uri="{BB962C8B-B14F-4D97-AF65-F5344CB8AC3E}">
        <p14:creationId xmlns:p14="http://schemas.microsoft.com/office/powerpoint/2010/main" val="3905280977"/>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823" y="2138577"/>
            <a:ext cx="4085859" cy="248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0899" y="2138577"/>
            <a:ext cx="4085859" cy="248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61662C-4EBC-1642-B945-4CF8B68C82F8}"/>
              </a:ext>
            </a:extLst>
          </p:cNvPr>
          <p:cNvSpPr>
            <a:spLocks noGrp="1"/>
          </p:cNvSpPr>
          <p:nvPr>
            <p:ph type="ftr" sz="quarter" idx="10"/>
          </p:nvPr>
        </p:nvSpPr>
        <p:spPr>
          <a:xfrm>
            <a:off x="7166728" y="4891089"/>
            <a:ext cx="1977273" cy="226218"/>
          </a:xfrm>
        </p:spPr>
        <p:txBody>
          <a:bodyPr/>
          <a:lstStyle/>
          <a:p>
            <a:r>
              <a:rPr lang="en-US"/>
              <a:t>Executive Office for Immigration Review</a:t>
            </a:r>
          </a:p>
        </p:txBody>
      </p:sp>
      <p:sp>
        <p:nvSpPr>
          <p:cNvPr id="7" name="Text Placeholder 4">
            <a:extLst>
              <a:ext uri="{FF2B5EF4-FFF2-40B4-BE49-F238E27FC236}">
                <a16:creationId xmlns:a16="http://schemas.microsoft.com/office/drawing/2014/main" id="{7910534F-FE39-074F-8794-2DD2293D7D85}"/>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1486873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3060" y="1339635"/>
            <a:ext cx="8443699" cy="617934"/>
          </a:xfrm>
        </p:spPr>
        <p:txBody>
          <a:bodyPr/>
          <a:lstStyle/>
          <a:p>
            <a:r>
              <a:rPr lang="en-US"/>
              <a:t>Click to edit Master title style</a:t>
            </a:r>
          </a:p>
        </p:txBody>
      </p:sp>
      <p:sp>
        <p:nvSpPr>
          <p:cNvPr id="3" name="Text Placeholder 2"/>
          <p:cNvSpPr>
            <a:spLocks noGrp="1"/>
          </p:cNvSpPr>
          <p:nvPr>
            <p:ph type="body" idx="1"/>
          </p:nvPr>
        </p:nvSpPr>
        <p:spPr>
          <a:xfrm>
            <a:off x="383059" y="1958870"/>
            <a:ext cx="4071552"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383059" y="2576805"/>
            <a:ext cx="4071552" cy="2043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5207" y="1958870"/>
            <a:ext cx="4071552"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755207" y="2576805"/>
            <a:ext cx="4071552" cy="2043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B3D5F11-734D-954E-AC7C-6CC6204FCE3D}"/>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
        <p:nvSpPr>
          <p:cNvPr id="8" name="Footer Placeholder 4">
            <a:extLst>
              <a:ext uri="{FF2B5EF4-FFF2-40B4-BE49-F238E27FC236}">
                <a16:creationId xmlns:a16="http://schemas.microsoft.com/office/drawing/2014/main" id="{019B5FA4-5862-0532-2979-D224578AB23A}"/>
              </a:ext>
            </a:extLst>
          </p:cNvPr>
          <p:cNvSpPr>
            <a:spLocks noGrp="1"/>
          </p:cNvSpPr>
          <p:nvPr>
            <p:ph type="ftr" sz="quarter" idx="10"/>
          </p:nvPr>
        </p:nvSpPr>
        <p:spPr>
          <a:xfrm>
            <a:off x="7166728" y="4891089"/>
            <a:ext cx="1977273" cy="226218"/>
          </a:xfrm>
        </p:spPr>
        <p:txBody>
          <a:bodyPr/>
          <a:lstStyle/>
          <a:p>
            <a:r>
              <a:rPr lang="en-US"/>
              <a:t>Executive Office for Immigration Review</a:t>
            </a:r>
          </a:p>
        </p:txBody>
      </p:sp>
    </p:spTree>
    <p:extLst>
      <p:ext uri="{BB962C8B-B14F-4D97-AF65-F5344CB8AC3E}">
        <p14:creationId xmlns:p14="http://schemas.microsoft.com/office/powerpoint/2010/main" val="3566911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6AAFD1D-8805-5C4F-92DE-218189A59BCC}"/>
              </a:ext>
            </a:extLst>
          </p:cNvPr>
          <p:cNvSpPr>
            <a:spLocks noGrp="1"/>
          </p:cNvSpPr>
          <p:nvPr>
            <p:ph type="ftr" sz="quarter" idx="10"/>
          </p:nvPr>
        </p:nvSpPr>
        <p:spPr>
          <a:xfrm>
            <a:off x="7116722" y="4836320"/>
            <a:ext cx="2027279" cy="296069"/>
          </a:xfrm>
        </p:spPr>
        <p:txBody>
          <a:bodyPr/>
          <a:lstStyle/>
          <a:p>
            <a:r>
              <a:rPr lang="en-US"/>
              <a:t>Executive Office for Immigration Review</a:t>
            </a:r>
          </a:p>
        </p:txBody>
      </p:sp>
      <p:sp>
        <p:nvSpPr>
          <p:cNvPr id="5" name="Text Placeholder 4">
            <a:extLst>
              <a:ext uri="{FF2B5EF4-FFF2-40B4-BE49-F238E27FC236}">
                <a16:creationId xmlns:a16="http://schemas.microsoft.com/office/drawing/2014/main" id="{E661774C-7517-B440-A6BD-61F611CE8254}"/>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219955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859FD1-B63B-E146-81EB-4C4AFEA29F4F}"/>
              </a:ext>
            </a:extLst>
          </p:cNvPr>
          <p:cNvSpPr>
            <a:spLocks noGrp="1"/>
          </p:cNvSpPr>
          <p:nvPr>
            <p:ph type="ftr" sz="quarter" idx="10"/>
          </p:nvPr>
        </p:nvSpPr>
        <p:spPr>
          <a:xfrm>
            <a:off x="7088146" y="4846638"/>
            <a:ext cx="2055854" cy="285750"/>
          </a:xfrm>
        </p:spPr>
        <p:txBody>
          <a:bodyPr/>
          <a:lstStyle/>
          <a:p>
            <a:r>
              <a:rPr lang="en-US"/>
              <a:t>Executive Office for Immigration Review</a:t>
            </a:r>
          </a:p>
        </p:txBody>
      </p:sp>
      <p:sp>
        <p:nvSpPr>
          <p:cNvPr id="4" name="Text Placeholder 4">
            <a:extLst>
              <a:ext uri="{FF2B5EF4-FFF2-40B4-BE49-F238E27FC236}">
                <a16:creationId xmlns:a16="http://schemas.microsoft.com/office/drawing/2014/main" id="{3ADAE4BD-1AE8-4F41-B4EE-A2E0ED81E1EC}"/>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4175483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881" y="1309817"/>
            <a:ext cx="3202138" cy="964485"/>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762633" y="1309816"/>
            <a:ext cx="5064125" cy="3292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6881" y="2347785"/>
            <a:ext cx="3202138" cy="2254495"/>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Footer Placeholder 4">
            <a:extLst>
              <a:ext uri="{FF2B5EF4-FFF2-40B4-BE49-F238E27FC236}">
                <a16:creationId xmlns:a16="http://schemas.microsoft.com/office/drawing/2014/main" id="{8C4FAC7A-1CCE-D143-8B08-A35DDC8F0650}"/>
              </a:ext>
            </a:extLst>
          </p:cNvPr>
          <p:cNvSpPr>
            <a:spLocks noGrp="1"/>
          </p:cNvSpPr>
          <p:nvPr>
            <p:ph type="ftr" sz="quarter" idx="10"/>
          </p:nvPr>
        </p:nvSpPr>
        <p:spPr>
          <a:xfrm>
            <a:off x="7231022" y="4857750"/>
            <a:ext cx="1912979" cy="274638"/>
          </a:xfrm>
        </p:spPr>
        <p:txBody>
          <a:bodyPr/>
          <a:lstStyle/>
          <a:p>
            <a:r>
              <a:rPr lang="en-US"/>
              <a:t>Executive Office for Immigration Review</a:t>
            </a:r>
          </a:p>
        </p:txBody>
      </p:sp>
      <p:sp>
        <p:nvSpPr>
          <p:cNvPr id="7" name="Text Placeholder 4">
            <a:extLst>
              <a:ext uri="{FF2B5EF4-FFF2-40B4-BE49-F238E27FC236}">
                <a16:creationId xmlns:a16="http://schemas.microsoft.com/office/drawing/2014/main" id="{1F0540E9-2525-5A4B-8C19-9A2728A3CE9D}"/>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4259305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666" y="1315997"/>
            <a:ext cx="3140354" cy="111828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744098" y="1315998"/>
            <a:ext cx="5082660" cy="3213614"/>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438666" y="2502245"/>
            <a:ext cx="3140354" cy="202736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Footer Placeholder 4">
            <a:extLst>
              <a:ext uri="{FF2B5EF4-FFF2-40B4-BE49-F238E27FC236}">
                <a16:creationId xmlns:a16="http://schemas.microsoft.com/office/drawing/2014/main" id="{761AACA4-1EA1-A949-BF23-71FBF655A986}"/>
              </a:ext>
            </a:extLst>
          </p:cNvPr>
          <p:cNvSpPr>
            <a:spLocks noGrp="1"/>
          </p:cNvSpPr>
          <p:nvPr>
            <p:ph type="ftr" sz="quarter" idx="10"/>
          </p:nvPr>
        </p:nvSpPr>
        <p:spPr>
          <a:xfrm>
            <a:off x="7131010" y="4834732"/>
            <a:ext cx="2012991" cy="297656"/>
          </a:xfrm>
        </p:spPr>
        <p:txBody>
          <a:bodyPr/>
          <a:lstStyle/>
          <a:p>
            <a:r>
              <a:rPr lang="en-US"/>
              <a:t>Executive Office for Immigration Review</a:t>
            </a:r>
          </a:p>
        </p:txBody>
      </p:sp>
      <p:sp>
        <p:nvSpPr>
          <p:cNvPr id="7" name="Text Placeholder 4">
            <a:extLst>
              <a:ext uri="{FF2B5EF4-FFF2-40B4-BE49-F238E27FC236}">
                <a16:creationId xmlns:a16="http://schemas.microsoft.com/office/drawing/2014/main" id="{4419E357-C359-6C4B-8C6A-0BC13B970EE8}"/>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5110512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0C58360-2563-4E4E-A77E-C706105BAC9D}"/>
              </a:ext>
            </a:extLst>
          </p:cNvPr>
          <p:cNvSpPr>
            <a:spLocks noGrp="1"/>
          </p:cNvSpPr>
          <p:nvPr>
            <p:ph type="ftr" sz="quarter" idx="10"/>
          </p:nvPr>
        </p:nvSpPr>
        <p:spPr>
          <a:xfrm>
            <a:off x="7195302" y="4820446"/>
            <a:ext cx="1948698" cy="311943"/>
          </a:xfrm>
        </p:spPr>
        <p:txBody>
          <a:bodyPr/>
          <a:lstStyle/>
          <a:p>
            <a:r>
              <a:rPr lang="en-US"/>
              <a:t>Executive Office for Immigration Review</a:t>
            </a:r>
          </a:p>
        </p:txBody>
      </p:sp>
      <p:sp>
        <p:nvSpPr>
          <p:cNvPr id="6" name="Text Placeholder 4">
            <a:extLst>
              <a:ext uri="{FF2B5EF4-FFF2-40B4-BE49-F238E27FC236}">
                <a16:creationId xmlns:a16="http://schemas.microsoft.com/office/drawing/2014/main" id="{3908A5E5-E898-AE45-BA45-CC8BF180BB6F}"/>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5079870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6568" y="1327523"/>
            <a:ext cx="1971675" cy="33247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952" y="1327525"/>
            <a:ext cx="6318316" cy="33247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90D736B-7D7C-CC4F-8377-01173E7374C1}"/>
              </a:ext>
            </a:extLst>
          </p:cNvPr>
          <p:cNvSpPr>
            <a:spLocks noGrp="1"/>
          </p:cNvSpPr>
          <p:nvPr>
            <p:ph type="ftr" sz="quarter" idx="10"/>
          </p:nvPr>
        </p:nvSpPr>
        <p:spPr/>
        <p:txBody>
          <a:bodyPr/>
          <a:lstStyle/>
          <a:p>
            <a:r>
              <a:rPr lang="en-US"/>
              <a:t>Executive Office for Immigration Review</a:t>
            </a:r>
          </a:p>
        </p:txBody>
      </p:sp>
      <p:sp>
        <p:nvSpPr>
          <p:cNvPr id="6" name="Text Placeholder 4">
            <a:extLst>
              <a:ext uri="{FF2B5EF4-FFF2-40B4-BE49-F238E27FC236}">
                <a16:creationId xmlns:a16="http://schemas.microsoft.com/office/drawing/2014/main" id="{BD884F73-471A-FB44-957F-EED2317B647A}"/>
              </a:ext>
            </a:extLst>
          </p:cNvPr>
          <p:cNvSpPr>
            <a:spLocks noGrp="1"/>
          </p:cNvSpPr>
          <p:nvPr>
            <p:ph type="body" sz="quarter" idx="11"/>
          </p:nvPr>
        </p:nvSpPr>
        <p:spPr>
          <a:xfrm>
            <a:off x="405823" y="4767264"/>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024140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3" y="1361420"/>
            <a:ext cx="7351106" cy="66463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49" y="4767264"/>
            <a:ext cx="5797809" cy="273844"/>
          </a:xfrm>
          <a:prstGeom prst="rect">
            <a:avLst/>
          </a:prstGeom>
        </p:spPr>
        <p:txBody>
          <a:bodyPr/>
          <a:lstStyle>
            <a:lvl1pPr algn="r">
              <a:defRPr/>
            </a:lvl1pPr>
          </a:lstStyle>
          <a:p>
            <a:r>
              <a:rPr lang="en-US">
                <a:solidFill>
                  <a:srgbClr val="192747"/>
                </a:solidFill>
              </a:rPr>
              <a:t>Executive Office for Immigration Review</a:t>
            </a:r>
          </a:p>
        </p:txBody>
      </p:sp>
    </p:spTree>
    <p:extLst>
      <p:ext uri="{BB962C8B-B14F-4D97-AF65-F5344CB8AC3E}">
        <p14:creationId xmlns:p14="http://schemas.microsoft.com/office/powerpoint/2010/main" val="235261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6AAFD1D-8805-5C4F-92DE-218189A59BCC}"/>
              </a:ext>
            </a:extLst>
          </p:cNvPr>
          <p:cNvSpPr>
            <a:spLocks noGrp="1"/>
          </p:cNvSpPr>
          <p:nvPr>
            <p:ph type="ftr" sz="quarter" idx="10"/>
          </p:nvPr>
        </p:nvSpPr>
        <p:spPr>
          <a:xfrm>
            <a:off x="7116721" y="4836319"/>
            <a:ext cx="2027279" cy="296069"/>
          </a:xfrm>
        </p:spPr>
        <p:txBody>
          <a:bodyPr/>
          <a:lstStyle/>
          <a:p>
            <a:r>
              <a:rPr lang="en-US"/>
              <a:t>Executive Office for Immigration Review</a:t>
            </a:r>
          </a:p>
        </p:txBody>
      </p:sp>
      <p:sp>
        <p:nvSpPr>
          <p:cNvPr id="5" name="Text Placeholder 4">
            <a:extLst>
              <a:ext uri="{FF2B5EF4-FFF2-40B4-BE49-F238E27FC236}">
                <a16:creationId xmlns:a16="http://schemas.microsoft.com/office/drawing/2014/main" id="{E661774C-7517-B440-A6BD-61F611CE8254}"/>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4789150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859FD1-B63B-E146-81EB-4C4AFEA29F4F}"/>
              </a:ext>
            </a:extLst>
          </p:cNvPr>
          <p:cNvSpPr>
            <a:spLocks noGrp="1"/>
          </p:cNvSpPr>
          <p:nvPr>
            <p:ph type="ftr" sz="quarter" idx="10"/>
          </p:nvPr>
        </p:nvSpPr>
        <p:spPr>
          <a:xfrm>
            <a:off x="7088146" y="4846638"/>
            <a:ext cx="2055854" cy="285750"/>
          </a:xfrm>
        </p:spPr>
        <p:txBody>
          <a:bodyPr/>
          <a:lstStyle/>
          <a:p>
            <a:r>
              <a:rPr lang="en-US"/>
              <a:t>Executive Office for Immigration Review</a:t>
            </a:r>
          </a:p>
        </p:txBody>
      </p:sp>
      <p:sp>
        <p:nvSpPr>
          <p:cNvPr id="4" name="Text Placeholder 4">
            <a:extLst>
              <a:ext uri="{FF2B5EF4-FFF2-40B4-BE49-F238E27FC236}">
                <a16:creationId xmlns:a16="http://schemas.microsoft.com/office/drawing/2014/main" id="{3ADAE4BD-1AE8-4F41-B4EE-A2E0ED81E1EC}"/>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30061624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881" y="1309816"/>
            <a:ext cx="3202138" cy="964485"/>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762632" y="1309816"/>
            <a:ext cx="5064125" cy="3292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6881" y="2347784"/>
            <a:ext cx="3202138" cy="225449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Footer Placeholder 4">
            <a:extLst>
              <a:ext uri="{FF2B5EF4-FFF2-40B4-BE49-F238E27FC236}">
                <a16:creationId xmlns:a16="http://schemas.microsoft.com/office/drawing/2014/main" id="{8C4FAC7A-1CCE-D143-8B08-A35DDC8F0650}"/>
              </a:ext>
            </a:extLst>
          </p:cNvPr>
          <p:cNvSpPr>
            <a:spLocks noGrp="1"/>
          </p:cNvSpPr>
          <p:nvPr>
            <p:ph type="ftr" sz="quarter" idx="10"/>
          </p:nvPr>
        </p:nvSpPr>
        <p:spPr>
          <a:xfrm>
            <a:off x="7231021" y="4857750"/>
            <a:ext cx="1912979" cy="274638"/>
          </a:xfrm>
        </p:spPr>
        <p:txBody>
          <a:bodyPr/>
          <a:lstStyle/>
          <a:p>
            <a:r>
              <a:rPr lang="en-US"/>
              <a:t>Executive Office for Immigration Review</a:t>
            </a:r>
          </a:p>
        </p:txBody>
      </p:sp>
      <p:sp>
        <p:nvSpPr>
          <p:cNvPr id="7" name="Text Placeholder 4">
            <a:extLst>
              <a:ext uri="{FF2B5EF4-FFF2-40B4-BE49-F238E27FC236}">
                <a16:creationId xmlns:a16="http://schemas.microsoft.com/office/drawing/2014/main" id="{1F0540E9-2525-5A4B-8C19-9A2728A3CE9D}"/>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147055643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665" y="1315996"/>
            <a:ext cx="3140354" cy="111828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744098" y="1315997"/>
            <a:ext cx="5082660" cy="321361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38665" y="2502244"/>
            <a:ext cx="3140354" cy="2027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Footer Placeholder 4">
            <a:extLst>
              <a:ext uri="{FF2B5EF4-FFF2-40B4-BE49-F238E27FC236}">
                <a16:creationId xmlns:a16="http://schemas.microsoft.com/office/drawing/2014/main" id="{761AACA4-1EA1-A949-BF23-71FBF655A986}"/>
              </a:ext>
            </a:extLst>
          </p:cNvPr>
          <p:cNvSpPr>
            <a:spLocks noGrp="1"/>
          </p:cNvSpPr>
          <p:nvPr>
            <p:ph type="ftr" sz="quarter" idx="10"/>
          </p:nvPr>
        </p:nvSpPr>
        <p:spPr>
          <a:xfrm>
            <a:off x="7131009" y="4834732"/>
            <a:ext cx="2012991" cy="297656"/>
          </a:xfrm>
        </p:spPr>
        <p:txBody>
          <a:bodyPr/>
          <a:lstStyle/>
          <a:p>
            <a:r>
              <a:rPr lang="en-US"/>
              <a:t>Executive Office for Immigration Review</a:t>
            </a:r>
          </a:p>
        </p:txBody>
      </p:sp>
      <p:sp>
        <p:nvSpPr>
          <p:cNvPr id="7" name="Text Placeholder 4">
            <a:extLst>
              <a:ext uri="{FF2B5EF4-FFF2-40B4-BE49-F238E27FC236}">
                <a16:creationId xmlns:a16="http://schemas.microsoft.com/office/drawing/2014/main" id="{4419E357-C359-6C4B-8C6A-0BC13B970EE8}"/>
              </a:ext>
            </a:extLst>
          </p:cNvPr>
          <p:cNvSpPr>
            <a:spLocks noGrp="1"/>
          </p:cNvSpPr>
          <p:nvPr>
            <p:ph type="body" sz="quarter" idx="11"/>
          </p:nvPr>
        </p:nvSpPr>
        <p:spPr>
          <a:xfrm>
            <a:off x="405822" y="4767263"/>
            <a:ext cx="4132262" cy="365125"/>
          </a:xfrm>
        </p:spPr>
        <p:txBody>
          <a:bodyPr anchor="ctr"/>
          <a:lstStyle>
            <a:lvl1pPr>
              <a:defRPr sz="800"/>
            </a:lvl1pPr>
          </a:lstStyle>
          <a:p>
            <a:pPr lvl="0"/>
            <a:r>
              <a:rPr lang="en-US"/>
              <a:t>Edit Master text styles</a:t>
            </a:r>
          </a:p>
        </p:txBody>
      </p:sp>
    </p:spTree>
    <p:extLst>
      <p:ext uri="{BB962C8B-B14F-4D97-AF65-F5344CB8AC3E}">
        <p14:creationId xmlns:p14="http://schemas.microsoft.com/office/powerpoint/2010/main" val="227134870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microsoft.com/office/2007/relationships/hdphoto" Target="../media/hdphoto1.wdp"/><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microsoft.com/office/2007/relationships/hdphoto" Target="../media/hdphoto1.wdp"/><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44C82-02BA-BF44-9D17-E723AEECCC32}"/>
              </a:ext>
            </a:extLst>
          </p:cNvPr>
          <p:cNvSpPr/>
          <p:nvPr userDrawn="1"/>
        </p:nvSpPr>
        <p:spPr>
          <a:xfrm>
            <a:off x="0" y="1"/>
            <a:ext cx="9144000" cy="908050"/>
          </a:xfrm>
          <a:prstGeom prst="rect">
            <a:avLst/>
          </a:prstGeom>
          <a:solidFill>
            <a:srgbClr val="19274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rble-2398946Strip.jpg">
            <a:extLst>
              <a:ext uri="{FF2B5EF4-FFF2-40B4-BE49-F238E27FC236}">
                <a16:creationId xmlns:a16="http://schemas.microsoft.com/office/drawing/2014/main" id="{86C4F645-FC49-3A45-8744-163E7B62ADAA}"/>
              </a:ext>
            </a:extLst>
          </p:cNvPr>
          <p:cNvPicPr>
            <a:picLocks noChangeAspect="1"/>
          </p:cNvPicPr>
          <p:nvPr userDrawn="1"/>
        </p:nvPicPr>
        <p:blipFill>
          <a:blip r:embed="rId15" cstate="print">
            <a:alphaModFix amt="42000"/>
            <a:extLst>
              <a:ext uri="{28A0092B-C50C-407E-A947-70E740481C1C}">
                <a14:useLocalDpi xmlns:a14="http://schemas.microsoft.com/office/drawing/2010/main" val="0"/>
              </a:ext>
            </a:extLst>
          </a:blip>
          <a:stretch>
            <a:fillRect/>
          </a:stretch>
        </p:blipFill>
        <p:spPr>
          <a:xfrm>
            <a:off x="0" y="0"/>
            <a:ext cx="9144000" cy="806958"/>
          </a:xfrm>
          <a:prstGeom prst="rect">
            <a:avLst/>
          </a:prstGeom>
        </p:spPr>
      </p:pic>
      <p:sp>
        <p:nvSpPr>
          <p:cNvPr id="9" name="Rectangle 8">
            <a:extLst>
              <a:ext uri="{FF2B5EF4-FFF2-40B4-BE49-F238E27FC236}">
                <a16:creationId xmlns:a16="http://schemas.microsoft.com/office/drawing/2014/main" id="{D89ADA7F-D192-E249-92A0-BFCF805B1CF1}"/>
              </a:ext>
            </a:extLst>
          </p:cNvPr>
          <p:cNvSpPr/>
          <p:nvPr userDrawn="1"/>
        </p:nvSpPr>
        <p:spPr>
          <a:xfrm>
            <a:off x="0" y="835864"/>
            <a:ext cx="9144000" cy="194450"/>
          </a:xfrm>
          <a:prstGeom prst="rect">
            <a:avLst/>
          </a:prstGeom>
          <a:solidFill>
            <a:srgbClr val="1927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F96FDC-ACB9-584D-BACD-1E2D6B4C48CC}"/>
              </a:ext>
            </a:extLst>
          </p:cNvPr>
          <p:cNvSpPr>
            <a:spLocks noChangeAspect="1"/>
          </p:cNvSpPr>
          <p:nvPr userDrawn="1"/>
        </p:nvSpPr>
        <p:spPr>
          <a:xfrm>
            <a:off x="347115" y="175699"/>
            <a:ext cx="997161" cy="979660"/>
          </a:xfrm>
          <a:prstGeom prst="ellipse">
            <a:avLst/>
          </a:prstGeom>
          <a:solidFill>
            <a:schemeClr val="bg1"/>
          </a:solidFill>
          <a:ln>
            <a:noFill/>
          </a:ln>
          <a:effectLst>
            <a:innerShdw blurRad="63500" dist="50800" dir="16200000">
              <a:prstClr val="black">
                <a:alpha val="2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9B8B8B-B3AD-1041-8427-A3A9096FDDD6}"/>
              </a:ext>
            </a:extLst>
          </p:cNvPr>
          <p:cNvSpPr/>
          <p:nvPr userDrawn="1"/>
        </p:nvSpPr>
        <p:spPr>
          <a:xfrm>
            <a:off x="0" y="1030314"/>
            <a:ext cx="9144000" cy="67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2" name="Picture 11">
            <a:extLst>
              <a:ext uri="{FF2B5EF4-FFF2-40B4-BE49-F238E27FC236}">
                <a16:creationId xmlns:a16="http://schemas.microsoft.com/office/drawing/2014/main" id="{08DC827E-2715-5345-B562-1BA2AEC8C1B5}"/>
              </a:ext>
            </a:extLst>
          </p:cNvPr>
          <p:cNvPicPr>
            <a:picLocks noChangeAspect="1"/>
          </p:cNvPicPr>
          <p:nvPr userDrawn="1"/>
        </p:nvPicPr>
        <p:blipFill>
          <a:blip r:embed="rId16" cstate="print">
            <a:extLst>
              <a:ext uri="{BEBA8EAE-BF5A-486C-A8C5-ECC9F3942E4B}">
                <a14:imgProps xmlns:a14="http://schemas.microsoft.com/office/drawing/2010/main">
                  <a14:imgLayer r:embed="rId17">
                    <a14:imgEffect>
                      <a14:saturation sat="40000"/>
                    </a14:imgEffect>
                  </a14:imgLayer>
                </a14:imgProps>
              </a:ext>
              <a:ext uri="{28A0092B-C50C-407E-A947-70E740481C1C}">
                <a14:useLocalDpi xmlns:a14="http://schemas.microsoft.com/office/drawing/2010/main" val="0"/>
              </a:ext>
            </a:extLst>
          </a:blip>
          <a:stretch>
            <a:fillRect/>
          </a:stretch>
        </p:blipFill>
        <p:spPr>
          <a:xfrm>
            <a:off x="405822" y="247755"/>
            <a:ext cx="890679" cy="853928"/>
          </a:xfrm>
          <a:prstGeom prst="rect">
            <a:avLst/>
          </a:prstGeom>
          <a:effectLst>
            <a:glow rad="88900">
              <a:schemeClr val="accent3">
                <a:satMod val="175000"/>
                <a:alpha val="40000"/>
              </a:schemeClr>
            </a:glow>
          </a:effectLst>
        </p:spPr>
      </p:pic>
      <p:sp>
        <p:nvSpPr>
          <p:cNvPr id="2" name="Title Placeholder 1"/>
          <p:cNvSpPr>
            <a:spLocks noGrp="1"/>
          </p:cNvSpPr>
          <p:nvPr>
            <p:ph type="title"/>
          </p:nvPr>
        </p:nvSpPr>
        <p:spPr>
          <a:xfrm>
            <a:off x="405823" y="1361419"/>
            <a:ext cx="8420936" cy="66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5822" y="2127259"/>
            <a:ext cx="8420937" cy="2469624"/>
          </a:xfrm>
          <a:prstGeom prst="rect">
            <a:avLst/>
          </a:prstGeom>
        </p:spPr>
        <p:txBody>
          <a:bodyPr vert="horz" lIns="91440" tIns="45720" rIns="91440" bIns="45720" rtlCol="0">
            <a:normAutofit/>
          </a:bodyPr>
          <a:lstStyle/>
          <a:p>
            <a:pPr lvl="0"/>
            <a:r>
              <a:rPr lang="en-US"/>
              <a:t>Click to edit Master text styles</a:t>
            </a:r>
          </a:p>
        </p:txBody>
      </p:sp>
      <p:sp>
        <p:nvSpPr>
          <p:cNvPr id="5" name="Footer Placeholder 4">
            <a:extLst>
              <a:ext uri="{FF2B5EF4-FFF2-40B4-BE49-F238E27FC236}">
                <a16:creationId xmlns:a16="http://schemas.microsoft.com/office/drawing/2014/main" id="{A8C84CF0-989E-7E44-993A-00BE6DE7BBF6}"/>
              </a:ext>
            </a:extLst>
          </p:cNvPr>
          <p:cNvSpPr>
            <a:spLocks noGrp="1"/>
          </p:cNvSpPr>
          <p:nvPr>
            <p:ph type="ftr" sz="quarter" idx="3"/>
          </p:nvPr>
        </p:nvSpPr>
        <p:spPr>
          <a:xfrm>
            <a:off x="8594123" y="4767263"/>
            <a:ext cx="376881" cy="27463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Executive Office for Immigration Review</a:t>
            </a:r>
          </a:p>
        </p:txBody>
      </p:sp>
    </p:spTree>
    <p:extLst>
      <p:ext uri="{BB962C8B-B14F-4D97-AF65-F5344CB8AC3E}">
        <p14:creationId xmlns:p14="http://schemas.microsoft.com/office/powerpoint/2010/main" val="782834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8" r:id="rId13"/>
  </p:sldLayoutIdLst>
  <p:hf sldNum="0" hdr="0" dt="0"/>
  <p:txStyles>
    <p:titleStyle>
      <a:lvl1pPr algn="l" defTabSz="6858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0853A-75F6-09AA-6DFE-C5A48CB59E5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77783-CD4B-0C6E-E674-6D59463F71D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8298E-53D7-F9C3-D350-4B1E48C98A6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F361E06-FFE7-4BDB-BDCA-46340D104342}" type="datetimeFigureOut">
              <a:rPr lang="en-US" smtClean="0"/>
              <a:t>1/17/2024</a:t>
            </a:fld>
            <a:endParaRPr lang="en-US"/>
          </a:p>
        </p:txBody>
      </p:sp>
      <p:sp>
        <p:nvSpPr>
          <p:cNvPr id="5" name="Footer Placeholder 4">
            <a:extLst>
              <a:ext uri="{FF2B5EF4-FFF2-40B4-BE49-F238E27FC236}">
                <a16:creationId xmlns:a16="http://schemas.microsoft.com/office/drawing/2014/main" id="{8C63C1CE-D91A-C9F6-C75C-489E6B8DC35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Executive Office for Immigration Review</a:t>
            </a:r>
          </a:p>
        </p:txBody>
      </p:sp>
      <p:sp>
        <p:nvSpPr>
          <p:cNvPr id="6" name="Slide Number Placeholder 5">
            <a:extLst>
              <a:ext uri="{FF2B5EF4-FFF2-40B4-BE49-F238E27FC236}">
                <a16:creationId xmlns:a16="http://schemas.microsoft.com/office/drawing/2014/main" id="{B3AA2C74-AD95-C936-DDC5-0AAF49CE1A6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461D79C-CAFC-4289-BF75-4B1F30C06651}" type="slidenum">
              <a:rPr lang="en-US" smtClean="0"/>
              <a:t>‹#›</a:t>
            </a:fld>
            <a:endParaRPr lang="en-US"/>
          </a:p>
        </p:txBody>
      </p:sp>
    </p:spTree>
    <p:extLst>
      <p:ext uri="{BB962C8B-B14F-4D97-AF65-F5344CB8AC3E}">
        <p14:creationId xmlns:p14="http://schemas.microsoft.com/office/powerpoint/2010/main" val="3407980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44C82-02BA-BF44-9D17-E723AEECCC32}"/>
              </a:ext>
            </a:extLst>
          </p:cNvPr>
          <p:cNvSpPr/>
          <p:nvPr/>
        </p:nvSpPr>
        <p:spPr>
          <a:xfrm>
            <a:off x="0" y="2"/>
            <a:ext cx="9144000" cy="908050"/>
          </a:xfrm>
          <a:prstGeom prst="rect">
            <a:avLst/>
          </a:prstGeom>
          <a:solidFill>
            <a:srgbClr val="19274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marble-2398946Strip.jpg">
            <a:extLst>
              <a:ext uri="{FF2B5EF4-FFF2-40B4-BE49-F238E27FC236}">
                <a16:creationId xmlns:a16="http://schemas.microsoft.com/office/drawing/2014/main" id="{86C4F645-FC49-3A45-8744-163E7B62ADAA}"/>
              </a:ext>
            </a:extLst>
          </p:cNvPr>
          <p:cNvPicPr>
            <a:picLocks noChangeAspect="1"/>
          </p:cNvPicPr>
          <p:nvPr/>
        </p:nvPicPr>
        <p:blipFill>
          <a:blip r:embed="rId24" cstate="print">
            <a:alphaModFix amt="42000"/>
            <a:extLst>
              <a:ext uri="{28A0092B-C50C-407E-A947-70E740481C1C}">
                <a14:useLocalDpi xmlns:a14="http://schemas.microsoft.com/office/drawing/2010/main" val="0"/>
              </a:ext>
            </a:extLst>
          </a:blip>
          <a:stretch>
            <a:fillRect/>
          </a:stretch>
        </p:blipFill>
        <p:spPr>
          <a:xfrm>
            <a:off x="0" y="0"/>
            <a:ext cx="9144000" cy="806958"/>
          </a:xfrm>
          <a:prstGeom prst="rect">
            <a:avLst/>
          </a:prstGeom>
        </p:spPr>
      </p:pic>
      <p:sp>
        <p:nvSpPr>
          <p:cNvPr id="9" name="Rectangle 8">
            <a:extLst>
              <a:ext uri="{FF2B5EF4-FFF2-40B4-BE49-F238E27FC236}">
                <a16:creationId xmlns:a16="http://schemas.microsoft.com/office/drawing/2014/main" id="{D89ADA7F-D192-E249-92A0-BFCF805B1CF1}"/>
              </a:ext>
            </a:extLst>
          </p:cNvPr>
          <p:cNvSpPr/>
          <p:nvPr/>
        </p:nvSpPr>
        <p:spPr>
          <a:xfrm>
            <a:off x="0" y="835864"/>
            <a:ext cx="9144000" cy="194450"/>
          </a:xfrm>
          <a:prstGeom prst="rect">
            <a:avLst/>
          </a:prstGeom>
          <a:solidFill>
            <a:srgbClr val="1927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12F96FDC-ACB9-584D-BACD-1E2D6B4C48CC}"/>
              </a:ext>
            </a:extLst>
          </p:cNvPr>
          <p:cNvSpPr>
            <a:spLocks noChangeAspect="1"/>
          </p:cNvSpPr>
          <p:nvPr/>
        </p:nvSpPr>
        <p:spPr>
          <a:xfrm>
            <a:off x="347116" y="206589"/>
            <a:ext cx="1443073" cy="1417746"/>
          </a:xfrm>
          <a:prstGeom prst="ellipse">
            <a:avLst/>
          </a:prstGeom>
          <a:solidFill>
            <a:schemeClr val="bg1"/>
          </a:solidFill>
          <a:ln>
            <a:noFill/>
          </a:ln>
          <a:effectLst>
            <a:innerShdw blurRad="63500" dist="50800" dir="16200000">
              <a:prstClr val="black">
                <a:alpha val="2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CC9B8B8B-B3AD-1041-8427-A3A9096FDDD6}"/>
              </a:ext>
            </a:extLst>
          </p:cNvPr>
          <p:cNvSpPr/>
          <p:nvPr/>
        </p:nvSpPr>
        <p:spPr>
          <a:xfrm>
            <a:off x="0" y="1030315"/>
            <a:ext cx="9144000" cy="67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12" name="Picture 11">
            <a:extLst>
              <a:ext uri="{FF2B5EF4-FFF2-40B4-BE49-F238E27FC236}">
                <a16:creationId xmlns:a16="http://schemas.microsoft.com/office/drawing/2014/main" id="{08DC827E-2715-5345-B562-1BA2AEC8C1B5}"/>
              </a:ext>
            </a:extLst>
          </p:cNvPr>
          <p:cNvPicPr>
            <a:picLocks noChangeAspect="1"/>
          </p:cNvPicPr>
          <p:nvPr/>
        </p:nvPicPr>
        <p:blipFill>
          <a:blip r:embed="rId25" cstate="print">
            <a:extLst>
              <a:ext uri="{BEBA8EAE-BF5A-486C-A8C5-ECC9F3942E4B}">
                <a14:imgProps xmlns:a14="http://schemas.microsoft.com/office/drawing/2010/main">
                  <a14:imgLayer r:embed="rId26">
                    <a14:imgEffect>
                      <a14:saturation sat="40000"/>
                    </a14:imgEffect>
                  </a14:imgLayer>
                </a14:imgProps>
              </a:ext>
              <a:ext uri="{28A0092B-C50C-407E-A947-70E740481C1C}">
                <a14:useLocalDpi xmlns:a14="http://schemas.microsoft.com/office/drawing/2010/main" val="0"/>
              </a:ext>
            </a:extLst>
          </a:blip>
          <a:stretch>
            <a:fillRect/>
          </a:stretch>
        </p:blipFill>
        <p:spPr>
          <a:xfrm>
            <a:off x="430534" y="309535"/>
            <a:ext cx="1288974" cy="1235789"/>
          </a:xfrm>
          <a:prstGeom prst="rect">
            <a:avLst/>
          </a:prstGeom>
          <a:effectLst>
            <a:glow rad="88900">
              <a:schemeClr val="accent3">
                <a:satMod val="175000"/>
                <a:alpha val="40000"/>
              </a:schemeClr>
            </a:glow>
          </a:effectLst>
        </p:spPr>
      </p:pic>
      <p:sp>
        <p:nvSpPr>
          <p:cNvPr id="2" name="Title Placeholder 1"/>
          <p:cNvSpPr>
            <a:spLocks noGrp="1"/>
          </p:cNvSpPr>
          <p:nvPr>
            <p:ph type="title"/>
          </p:nvPr>
        </p:nvSpPr>
        <p:spPr>
          <a:xfrm>
            <a:off x="1521536" y="1361420"/>
            <a:ext cx="7305223" cy="66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1535" y="2127259"/>
            <a:ext cx="7305224" cy="2469624"/>
          </a:xfrm>
          <a:prstGeom prst="rect">
            <a:avLst/>
          </a:prstGeom>
        </p:spPr>
        <p:txBody>
          <a:bodyPr vert="horz" lIns="91440" tIns="45720" rIns="91440" bIns="45720" rtlCol="0">
            <a:normAutofit/>
          </a:bodyPr>
          <a:lstStyle/>
          <a:p>
            <a:pPr lvl="0"/>
            <a:r>
              <a:rPr lang="en-US"/>
              <a:t>Click to edit Master text styles</a:t>
            </a:r>
          </a:p>
        </p:txBody>
      </p:sp>
      <p:sp>
        <p:nvSpPr>
          <p:cNvPr id="14" name="Footer Placeholder 13">
            <a:extLst>
              <a:ext uri="{FF2B5EF4-FFF2-40B4-BE49-F238E27FC236}">
                <a16:creationId xmlns:a16="http://schemas.microsoft.com/office/drawing/2014/main" id="{5AD0195C-4CE0-5E4E-BE1B-D60E1EEE0F65}"/>
              </a:ext>
            </a:extLst>
          </p:cNvPr>
          <p:cNvSpPr>
            <a:spLocks noGrp="1"/>
          </p:cNvSpPr>
          <p:nvPr>
            <p:ph type="ftr" sz="quarter" idx="3"/>
          </p:nvPr>
        </p:nvSpPr>
        <p:spPr>
          <a:xfrm>
            <a:off x="3028951" y="4767264"/>
            <a:ext cx="5797808" cy="274637"/>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a:t>Executive Office for Immigration Review</a:t>
            </a:r>
          </a:p>
        </p:txBody>
      </p:sp>
    </p:spTree>
    <p:extLst>
      <p:ext uri="{BB962C8B-B14F-4D97-AF65-F5344CB8AC3E}">
        <p14:creationId xmlns:p14="http://schemas.microsoft.com/office/powerpoint/2010/main" val="7646117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sldNum="0" hdr="0" dt="0"/>
  <p:txStyles>
    <p:titleStyle>
      <a:lvl1pPr algn="l" defTabSz="685783"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342892"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44C82-02BA-BF44-9D17-E723AEECCC32}"/>
              </a:ext>
            </a:extLst>
          </p:cNvPr>
          <p:cNvSpPr/>
          <p:nvPr userDrawn="1"/>
        </p:nvSpPr>
        <p:spPr>
          <a:xfrm>
            <a:off x="0" y="2"/>
            <a:ext cx="9144000" cy="908050"/>
          </a:xfrm>
          <a:prstGeom prst="rect">
            <a:avLst/>
          </a:prstGeom>
          <a:solidFill>
            <a:srgbClr val="19274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marble-2398946Strip.jpg">
            <a:extLst>
              <a:ext uri="{FF2B5EF4-FFF2-40B4-BE49-F238E27FC236}">
                <a16:creationId xmlns:a16="http://schemas.microsoft.com/office/drawing/2014/main" id="{86C4F645-FC49-3A45-8744-163E7B62ADAA}"/>
              </a:ext>
            </a:extLst>
          </p:cNvPr>
          <p:cNvPicPr>
            <a:picLocks noChangeAspect="1"/>
          </p:cNvPicPr>
          <p:nvPr userDrawn="1"/>
        </p:nvPicPr>
        <p:blipFill>
          <a:blip r:embed="rId14" cstate="print">
            <a:alphaModFix amt="42000"/>
            <a:extLst>
              <a:ext uri="{28A0092B-C50C-407E-A947-70E740481C1C}">
                <a14:useLocalDpi xmlns:a14="http://schemas.microsoft.com/office/drawing/2010/main" val="0"/>
              </a:ext>
            </a:extLst>
          </a:blip>
          <a:stretch>
            <a:fillRect/>
          </a:stretch>
        </p:blipFill>
        <p:spPr>
          <a:xfrm>
            <a:off x="0" y="0"/>
            <a:ext cx="9144000" cy="806958"/>
          </a:xfrm>
          <a:prstGeom prst="rect">
            <a:avLst/>
          </a:prstGeom>
        </p:spPr>
      </p:pic>
      <p:sp>
        <p:nvSpPr>
          <p:cNvPr id="9" name="Rectangle 8">
            <a:extLst>
              <a:ext uri="{FF2B5EF4-FFF2-40B4-BE49-F238E27FC236}">
                <a16:creationId xmlns:a16="http://schemas.microsoft.com/office/drawing/2014/main" id="{D89ADA7F-D192-E249-92A0-BFCF805B1CF1}"/>
              </a:ext>
            </a:extLst>
          </p:cNvPr>
          <p:cNvSpPr/>
          <p:nvPr userDrawn="1"/>
        </p:nvSpPr>
        <p:spPr>
          <a:xfrm>
            <a:off x="0" y="835864"/>
            <a:ext cx="9144000" cy="194450"/>
          </a:xfrm>
          <a:prstGeom prst="rect">
            <a:avLst/>
          </a:prstGeom>
          <a:solidFill>
            <a:srgbClr val="1927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12F96FDC-ACB9-584D-BACD-1E2D6B4C48CC}"/>
              </a:ext>
            </a:extLst>
          </p:cNvPr>
          <p:cNvSpPr>
            <a:spLocks noChangeAspect="1"/>
          </p:cNvSpPr>
          <p:nvPr userDrawn="1"/>
        </p:nvSpPr>
        <p:spPr>
          <a:xfrm>
            <a:off x="347116" y="175699"/>
            <a:ext cx="997161" cy="979660"/>
          </a:xfrm>
          <a:prstGeom prst="ellipse">
            <a:avLst/>
          </a:prstGeom>
          <a:solidFill>
            <a:schemeClr val="bg1"/>
          </a:solidFill>
          <a:ln>
            <a:noFill/>
          </a:ln>
          <a:effectLst>
            <a:innerShdw blurRad="63500" dist="50800" dir="16200000">
              <a:prstClr val="black">
                <a:alpha val="2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CC9B8B8B-B3AD-1041-8427-A3A9096FDDD6}"/>
              </a:ext>
            </a:extLst>
          </p:cNvPr>
          <p:cNvSpPr/>
          <p:nvPr userDrawn="1"/>
        </p:nvSpPr>
        <p:spPr>
          <a:xfrm>
            <a:off x="0" y="1030315"/>
            <a:ext cx="9144000" cy="67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12" name="Picture 11">
            <a:extLst>
              <a:ext uri="{FF2B5EF4-FFF2-40B4-BE49-F238E27FC236}">
                <a16:creationId xmlns:a16="http://schemas.microsoft.com/office/drawing/2014/main" id="{08DC827E-2715-5345-B562-1BA2AEC8C1B5}"/>
              </a:ext>
            </a:extLst>
          </p:cNvPr>
          <p:cNvPicPr>
            <a:picLocks noChangeAspect="1"/>
          </p:cNvPicPr>
          <p:nvPr userDrawn="1"/>
        </p:nvPicPr>
        <p:blipFill>
          <a:blip r:embed="rId15" cstate="print">
            <a:extLst>
              <a:ext uri="{BEBA8EAE-BF5A-486C-A8C5-ECC9F3942E4B}">
                <a14:imgProps xmlns:a14="http://schemas.microsoft.com/office/drawing/2010/main">
                  <a14:imgLayer r:embed="rId16">
                    <a14:imgEffect>
                      <a14:saturation sat="40000"/>
                    </a14:imgEffect>
                  </a14:imgLayer>
                </a14:imgProps>
              </a:ext>
              <a:ext uri="{28A0092B-C50C-407E-A947-70E740481C1C}">
                <a14:useLocalDpi xmlns:a14="http://schemas.microsoft.com/office/drawing/2010/main" val="0"/>
              </a:ext>
            </a:extLst>
          </a:blip>
          <a:stretch>
            <a:fillRect/>
          </a:stretch>
        </p:blipFill>
        <p:spPr>
          <a:xfrm>
            <a:off x="405823" y="247756"/>
            <a:ext cx="890679" cy="853928"/>
          </a:xfrm>
          <a:prstGeom prst="rect">
            <a:avLst/>
          </a:prstGeom>
          <a:effectLst>
            <a:glow rad="88900">
              <a:schemeClr val="accent3">
                <a:satMod val="175000"/>
                <a:alpha val="40000"/>
              </a:schemeClr>
            </a:glow>
          </a:effectLst>
        </p:spPr>
      </p:pic>
      <p:sp>
        <p:nvSpPr>
          <p:cNvPr id="2" name="Title Placeholder 1"/>
          <p:cNvSpPr>
            <a:spLocks noGrp="1"/>
          </p:cNvSpPr>
          <p:nvPr>
            <p:ph type="title"/>
          </p:nvPr>
        </p:nvSpPr>
        <p:spPr>
          <a:xfrm>
            <a:off x="405823" y="1361420"/>
            <a:ext cx="8420936" cy="66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5823" y="2127259"/>
            <a:ext cx="8420937" cy="2469624"/>
          </a:xfrm>
          <a:prstGeom prst="rect">
            <a:avLst/>
          </a:prstGeom>
        </p:spPr>
        <p:txBody>
          <a:bodyPr vert="horz" lIns="91440" tIns="45720" rIns="91440" bIns="45720" rtlCol="0">
            <a:normAutofit/>
          </a:bodyPr>
          <a:lstStyle/>
          <a:p>
            <a:pPr lvl="0"/>
            <a:r>
              <a:rPr lang="en-US"/>
              <a:t>Click to edit Master text styles</a:t>
            </a:r>
          </a:p>
        </p:txBody>
      </p:sp>
      <p:sp>
        <p:nvSpPr>
          <p:cNvPr id="5" name="Footer Placeholder 4">
            <a:extLst>
              <a:ext uri="{FF2B5EF4-FFF2-40B4-BE49-F238E27FC236}">
                <a16:creationId xmlns:a16="http://schemas.microsoft.com/office/drawing/2014/main" id="{A8C84CF0-989E-7E44-993A-00BE6DE7BBF6}"/>
              </a:ext>
            </a:extLst>
          </p:cNvPr>
          <p:cNvSpPr>
            <a:spLocks noGrp="1"/>
          </p:cNvSpPr>
          <p:nvPr>
            <p:ph type="ftr" sz="quarter" idx="3"/>
          </p:nvPr>
        </p:nvSpPr>
        <p:spPr>
          <a:xfrm>
            <a:off x="8594123" y="4767264"/>
            <a:ext cx="376881" cy="27463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Executive Office for Immigration Review</a:t>
            </a:r>
          </a:p>
        </p:txBody>
      </p:sp>
    </p:spTree>
    <p:extLst>
      <p:ext uri="{BB962C8B-B14F-4D97-AF65-F5344CB8AC3E}">
        <p14:creationId xmlns:p14="http://schemas.microsoft.com/office/powerpoint/2010/main" val="7715694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dt="0"/>
  <p:txStyles>
    <p:titleStyle>
      <a:lvl1pPr algn="l" defTabSz="685783"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342892"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cf.hhs.gov/orr/about/what-we-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ilo.org/wcmsp5/groups/public/---ed_norm/---ipec/documents/publication/wcms_854733.pdf" TargetMode="Externa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hyperlink" Target="https://www.ilo.org/global/topics/forced-labour/lang--en/index.htm" TargetMode="External"/><Relationship Id="rId2" Type="http://schemas.openxmlformats.org/officeDocument/2006/relationships/hyperlink" Target="https://humantraffickinghotline.org/en" TargetMode="External"/><Relationship Id="rId1" Type="http://schemas.openxmlformats.org/officeDocument/2006/relationships/slideLayout" Target="../slideLayouts/slideLayout48.xml"/><Relationship Id="rId4" Type="http://schemas.openxmlformats.org/officeDocument/2006/relationships/hyperlink" Target="https://polarisproject.org/myths-facts-and-statistic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polarisproject.org/myths-facts-and-statistics/"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s://polarisproject.org/child-sex-trafficking/"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justice.gov/humantrafficking" TargetMode="External"/><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info.gov/content/pkg/PLAW-106publ386/html/PLAW-106publ386.htm" TargetMode="External"/><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travel.state.gov/content/travel/en/legal/visa-law0/visa-bulleti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travel.state.gov/"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FF2C-1417-F740-8508-FBFFCCE354C0}"/>
              </a:ext>
            </a:extLst>
          </p:cNvPr>
          <p:cNvSpPr>
            <a:spLocks noGrp="1"/>
          </p:cNvSpPr>
          <p:nvPr>
            <p:ph type="ctrTitle"/>
          </p:nvPr>
        </p:nvSpPr>
        <p:spPr>
          <a:xfrm>
            <a:off x="4501421" y="2590800"/>
            <a:ext cx="4387583" cy="1911350"/>
          </a:xfrm>
        </p:spPr>
        <p:txBody>
          <a:bodyPr>
            <a:noAutofit/>
          </a:bodyPr>
          <a:lstStyle/>
          <a:p>
            <a:pPr algn="l">
              <a:lnSpc>
                <a:spcPct val="100000"/>
              </a:lnSpc>
            </a:pPr>
            <a:r>
              <a:rPr lang="en-US" sz="2600"/>
              <a:t>Model Hearing Program </a:t>
            </a:r>
            <a:br>
              <a:rPr lang="en-US" sz="2600"/>
            </a:br>
            <a:r>
              <a:rPr lang="en-US" sz="2600"/>
              <a:t>Substantive Law Lecture:</a:t>
            </a:r>
            <a:br>
              <a:rPr lang="en-US" sz="2600"/>
            </a:br>
            <a:br>
              <a:rPr lang="en-US" sz="2600"/>
            </a:br>
            <a:r>
              <a:rPr lang="en-US" sz="2600"/>
              <a:t>Juveniles, Human Trafficking, and Adjustment of Status</a:t>
            </a:r>
          </a:p>
        </p:txBody>
      </p:sp>
      <p:sp>
        <p:nvSpPr>
          <p:cNvPr id="7" name="TextBox 6">
            <a:extLst>
              <a:ext uri="{FF2B5EF4-FFF2-40B4-BE49-F238E27FC236}">
                <a16:creationId xmlns:a16="http://schemas.microsoft.com/office/drawing/2014/main" id="{BA246833-4D26-854F-B6B0-E8B87533C231}"/>
              </a:ext>
            </a:extLst>
          </p:cNvPr>
          <p:cNvSpPr txBox="1"/>
          <p:nvPr/>
        </p:nvSpPr>
        <p:spPr>
          <a:xfrm>
            <a:off x="4320540" y="4502150"/>
            <a:ext cx="3371850" cy="300082"/>
          </a:xfrm>
          <a:prstGeom prst="rect">
            <a:avLst/>
          </a:prstGeom>
          <a:noFill/>
        </p:spPr>
        <p:txBody>
          <a:bodyPr wrap="square" lIns="91440" tIns="45720" rIns="91440" bIns="45720" rtlCol="0" anchor="t">
            <a:spAutoFit/>
          </a:bodyPr>
          <a:lstStyle/>
          <a:p>
            <a:pPr algn="r" defTabSz="342900"/>
            <a:r>
              <a:rPr lang="en-US" sz="1350" i="1">
                <a:solidFill>
                  <a:srgbClr val="AA9D80"/>
                </a:solidFill>
                <a:latin typeface="Calibri" panose="020F0502020204030204"/>
              </a:rPr>
              <a:t>March 2023</a:t>
            </a:r>
          </a:p>
        </p:txBody>
      </p:sp>
    </p:spTree>
    <p:extLst>
      <p:ext uri="{BB962C8B-B14F-4D97-AF65-F5344CB8AC3E}">
        <p14:creationId xmlns:p14="http://schemas.microsoft.com/office/powerpoint/2010/main" val="349673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6843C-B7DF-8F1E-77AB-5C8B57843D70}"/>
              </a:ext>
            </a:extLst>
          </p:cNvPr>
          <p:cNvSpPr>
            <a:spLocks noGrp="1"/>
          </p:cNvSpPr>
          <p:nvPr>
            <p:ph type="title"/>
          </p:nvPr>
        </p:nvSpPr>
        <p:spPr/>
        <p:txBody>
          <a:bodyPr>
            <a:normAutofit/>
          </a:bodyPr>
          <a:lstStyle/>
          <a:p>
            <a:pPr algn="ctr"/>
            <a:r>
              <a:rPr lang="en-US"/>
              <a:t>Minor</a:t>
            </a:r>
          </a:p>
        </p:txBody>
      </p:sp>
      <p:sp>
        <p:nvSpPr>
          <p:cNvPr id="2" name="Content Placeholder 1">
            <a:extLst>
              <a:ext uri="{FF2B5EF4-FFF2-40B4-BE49-F238E27FC236}">
                <a16:creationId xmlns:a16="http://schemas.microsoft.com/office/drawing/2014/main" id="{191BC85B-2173-4FBC-CD17-950C87A1D172}"/>
              </a:ext>
            </a:extLst>
          </p:cNvPr>
          <p:cNvSpPr>
            <a:spLocks noGrp="1"/>
          </p:cNvSpPr>
          <p:nvPr>
            <p:ph idx="1"/>
          </p:nvPr>
        </p:nvSpPr>
        <p:spPr/>
        <p:txBody>
          <a:bodyPr vert="horz" lIns="91440" tIns="45720" rIns="91440" bIns="45720" rtlCol="0" anchor="t">
            <a:normAutofit/>
          </a:bodyPr>
          <a:lstStyle/>
          <a:p>
            <a:pPr marL="457200" indent="-457200">
              <a:spcAft>
                <a:spcPts val="1200"/>
              </a:spcAft>
              <a:buFont typeface="+mj-lt"/>
              <a:buAutoNum type="arabicPeriod" startAt="3"/>
            </a:pPr>
            <a:r>
              <a:rPr lang="en-US" sz="2000" b="1"/>
              <a:t>Minor</a:t>
            </a:r>
            <a:r>
              <a:rPr lang="en-US" sz="2000"/>
              <a:t>:</a:t>
            </a:r>
            <a:endParaRPr lang="en-US" sz="2000">
              <a:cs typeface="Calibri"/>
            </a:endParaRPr>
          </a:p>
          <a:p>
            <a:pPr marL="685800" lvl="1" indent="-342900">
              <a:spcAft>
                <a:spcPts val="1200"/>
              </a:spcAft>
              <a:buFont typeface="Arial" panose="020B0604020202020204" pitchFamily="34" charset="0"/>
              <a:buChar char="•"/>
            </a:pPr>
            <a:r>
              <a:rPr lang="en-US" sz="2000">
                <a:ea typeface="+mn-lt"/>
                <a:cs typeface="+mn-lt"/>
              </a:rPr>
              <a:t>Relevant to the rules governing service of process and </a:t>
            </a:r>
            <a:r>
              <a:rPr lang="en-US" sz="2000" i="1">
                <a:ea typeface="+mn-lt"/>
                <a:cs typeface="+mn-lt"/>
              </a:rPr>
              <a:t>in absentia</a:t>
            </a:r>
            <a:r>
              <a:rPr lang="en-US" sz="2000">
                <a:ea typeface="+mn-lt"/>
                <a:cs typeface="+mn-lt"/>
              </a:rPr>
              <a:t> orders for individuals under the age of 14.</a:t>
            </a:r>
          </a:p>
          <a:p>
            <a:pPr marL="685800" lvl="1" indent="-342900">
              <a:spcAft>
                <a:spcPts val="1200"/>
              </a:spcAft>
              <a:buFont typeface="Arial" panose="020B0604020202020204" pitchFamily="34" charset="0"/>
              <a:buChar char="•"/>
            </a:pPr>
            <a:r>
              <a:rPr lang="en-US"/>
              <a:t>Reference: 8 C.F.R. </a:t>
            </a:r>
            <a:r>
              <a:rPr lang="en-US">
                <a:ea typeface="+mn-lt"/>
                <a:cs typeface="+mn-lt"/>
              </a:rPr>
              <a:t>§§</a:t>
            </a:r>
            <a:r>
              <a:rPr lang="en-US"/>
              <a:t>  103.8(c)(2)(ii), 236.2(a); 1236.2(a).</a:t>
            </a:r>
            <a:endParaRPr lang="en-US">
              <a:cs typeface="Calibri"/>
            </a:endParaRPr>
          </a:p>
          <a:p>
            <a:pPr marL="342900" indent="-342900">
              <a:buAutoNum type="arabicPeriod" startAt="3"/>
            </a:pPr>
            <a:endParaRPr lang="en-US"/>
          </a:p>
        </p:txBody>
      </p:sp>
      <p:sp>
        <p:nvSpPr>
          <p:cNvPr id="6" name="Footer Placeholder 5">
            <a:extLst>
              <a:ext uri="{FF2B5EF4-FFF2-40B4-BE49-F238E27FC236}">
                <a16:creationId xmlns:a16="http://schemas.microsoft.com/office/drawing/2014/main" id="{4FEB0468-B998-B811-49FD-EE5F814ECBF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12311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3" y="1161535"/>
            <a:ext cx="8420936" cy="742605"/>
          </a:xfrm>
        </p:spPr>
        <p:txBody>
          <a:bodyPr>
            <a:normAutofit/>
          </a:bodyPr>
          <a:lstStyle/>
          <a:p>
            <a:pPr algn="ctr"/>
            <a:r>
              <a:rPr lang="en-US"/>
              <a:t>Unaccompanied Child</a:t>
            </a:r>
          </a:p>
        </p:txBody>
      </p:sp>
      <p:sp>
        <p:nvSpPr>
          <p:cNvPr id="3" name="Content Placeholder 2"/>
          <p:cNvSpPr>
            <a:spLocks noGrp="1"/>
          </p:cNvSpPr>
          <p:nvPr>
            <p:ph idx="1"/>
          </p:nvPr>
        </p:nvSpPr>
        <p:spPr>
          <a:xfrm>
            <a:off x="405822" y="1837038"/>
            <a:ext cx="8420937" cy="2660124"/>
          </a:xfrm>
        </p:spPr>
        <p:txBody>
          <a:bodyPr vert="horz" lIns="91440" tIns="45720" rIns="91440" bIns="45720" rtlCol="0" anchor="t">
            <a:noAutofit/>
          </a:bodyPr>
          <a:lstStyle/>
          <a:p>
            <a:pPr>
              <a:spcAft>
                <a:spcPts val="600"/>
              </a:spcAft>
            </a:pPr>
            <a:r>
              <a:rPr lang="en-US" sz="1800" b="1"/>
              <a:t>4.</a:t>
            </a:r>
            <a:r>
              <a:rPr lang="en-US" sz="1800"/>
              <a:t> </a:t>
            </a:r>
            <a:r>
              <a:rPr lang="en-US" sz="1800" b="1"/>
              <a:t>Unaccompanied child (UC): </a:t>
            </a:r>
          </a:p>
          <a:p>
            <a:pPr>
              <a:spcAft>
                <a:spcPts val="600"/>
              </a:spcAft>
            </a:pPr>
            <a:r>
              <a:rPr lang="en-US" sz="1800"/>
              <a:t>A child</a:t>
            </a:r>
            <a:endParaRPr lang="en-US" sz="1800">
              <a:cs typeface="Calibri"/>
            </a:endParaRPr>
          </a:p>
          <a:p>
            <a:pPr marL="685800" lvl="1" indent="-342900">
              <a:spcAft>
                <a:spcPts val="600"/>
              </a:spcAft>
              <a:buFont typeface="Arial" panose="020B0604020202020204" pitchFamily="34" charset="0"/>
              <a:buChar char="•"/>
            </a:pPr>
            <a:r>
              <a:rPr lang="en-US" sz="1800"/>
              <a:t>who has no lawful immigration status in the United States;</a:t>
            </a:r>
            <a:endParaRPr lang="en-US" sz="1800">
              <a:cs typeface="Calibri" panose="020F0502020204030204"/>
            </a:endParaRPr>
          </a:p>
          <a:p>
            <a:pPr marL="685800" lvl="1" indent="-342900">
              <a:spcAft>
                <a:spcPts val="600"/>
              </a:spcAft>
              <a:buFont typeface="Arial" panose="020B0604020202020204" pitchFamily="34" charset="0"/>
              <a:buChar char="•"/>
            </a:pPr>
            <a:r>
              <a:rPr lang="en-US" sz="1800"/>
              <a:t>who has not attained 18 years of age; and</a:t>
            </a:r>
            <a:endParaRPr lang="en-US" sz="1800">
              <a:cs typeface="Calibri"/>
            </a:endParaRPr>
          </a:p>
          <a:p>
            <a:pPr marL="685800" lvl="1" indent="-342900">
              <a:spcAft>
                <a:spcPts val="600"/>
              </a:spcAft>
              <a:buFont typeface="Arial" panose="020B0604020202020204" pitchFamily="34" charset="0"/>
              <a:buChar char="•"/>
            </a:pPr>
            <a:r>
              <a:rPr lang="en-US" sz="1800"/>
              <a:t>with respect to whom:</a:t>
            </a:r>
            <a:endParaRPr lang="en-US" sz="1800">
              <a:cs typeface="Calibri"/>
            </a:endParaRPr>
          </a:p>
          <a:p>
            <a:pPr marL="1028700" lvl="2" indent="-342900">
              <a:spcBef>
                <a:spcPts val="0"/>
              </a:spcBef>
              <a:spcAft>
                <a:spcPts val="600"/>
              </a:spcAft>
              <a:buFont typeface="Arial" panose="020B0604020202020204" pitchFamily="34" charset="0"/>
              <a:buChar char="•"/>
            </a:pPr>
            <a:r>
              <a:rPr lang="en-US" sz="1800"/>
              <a:t>there is no parent or legal guardian in the United States; or  </a:t>
            </a:r>
            <a:endParaRPr lang="en-US" sz="1800">
              <a:cs typeface="Calibri"/>
            </a:endParaRPr>
          </a:p>
          <a:p>
            <a:pPr marL="1028700" lvl="2" indent="-342900">
              <a:spcBef>
                <a:spcPts val="0"/>
              </a:spcBef>
              <a:spcAft>
                <a:spcPts val="600"/>
              </a:spcAft>
              <a:buFont typeface="Arial" panose="020B0604020202020204" pitchFamily="34" charset="0"/>
              <a:buChar char="•"/>
            </a:pPr>
            <a:r>
              <a:rPr lang="en-US" sz="1800"/>
              <a:t>no parent or legal guardian in the United States who is available to provide care and physical custody.</a:t>
            </a:r>
            <a:endParaRPr lang="en-US" sz="1600"/>
          </a:p>
          <a:p>
            <a:pPr marL="628650" lvl="1" indent="-285750">
              <a:spcBef>
                <a:spcPts val="600"/>
              </a:spcBef>
              <a:spcAft>
                <a:spcPts val="600"/>
              </a:spcAft>
              <a:buFont typeface="Arial" panose="020B0604020202020204" pitchFamily="34" charset="0"/>
              <a:buChar char="•"/>
            </a:pPr>
            <a:r>
              <a:rPr lang="en-US"/>
              <a:t>References: 6 U.S.C. § 279(g)(2); 8 U.S.C. § 1232(g).</a:t>
            </a:r>
            <a:endParaRPr lang="en-US">
              <a:cs typeface="Calibri"/>
            </a:endParaRPr>
          </a:p>
          <a:p>
            <a:endParaRPr lang="en-US" sz="1700"/>
          </a:p>
        </p:txBody>
      </p:sp>
      <p:sp>
        <p:nvSpPr>
          <p:cNvPr id="6" name="Footer Placeholder 5">
            <a:extLst>
              <a:ext uri="{FF2B5EF4-FFF2-40B4-BE49-F238E27FC236}">
                <a16:creationId xmlns:a16="http://schemas.microsoft.com/office/drawing/2014/main" id="{00BBB1BA-8899-D4D9-00C7-238F4637D60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09590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6843C-B7DF-8F1E-77AB-5C8B57843D70}"/>
              </a:ext>
            </a:extLst>
          </p:cNvPr>
          <p:cNvSpPr>
            <a:spLocks noGrp="1"/>
          </p:cNvSpPr>
          <p:nvPr>
            <p:ph type="title"/>
          </p:nvPr>
        </p:nvSpPr>
        <p:spPr/>
        <p:txBody>
          <a:bodyPr>
            <a:normAutofit/>
          </a:bodyPr>
          <a:lstStyle/>
          <a:p>
            <a:pPr algn="ctr"/>
            <a:r>
              <a:rPr lang="en-US"/>
              <a:t>Special Immigrant Juvenile</a:t>
            </a:r>
          </a:p>
        </p:txBody>
      </p:sp>
      <p:sp>
        <p:nvSpPr>
          <p:cNvPr id="2" name="Content Placeholder 1">
            <a:extLst>
              <a:ext uri="{FF2B5EF4-FFF2-40B4-BE49-F238E27FC236}">
                <a16:creationId xmlns:a16="http://schemas.microsoft.com/office/drawing/2014/main" id="{191BC85B-2173-4FBC-CD17-950C87A1D172}"/>
              </a:ext>
            </a:extLst>
          </p:cNvPr>
          <p:cNvSpPr>
            <a:spLocks noGrp="1"/>
          </p:cNvSpPr>
          <p:nvPr>
            <p:ph idx="1"/>
          </p:nvPr>
        </p:nvSpPr>
        <p:spPr/>
        <p:txBody>
          <a:bodyPr vert="horz" lIns="91440" tIns="45720" rIns="91440" bIns="45720" rtlCol="0" anchor="t">
            <a:normAutofit/>
          </a:bodyPr>
          <a:lstStyle/>
          <a:p>
            <a:pPr marL="342900" indent="-342900">
              <a:spcAft>
                <a:spcPts val="1200"/>
              </a:spcAft>
              <a:buFont typeface="+mj-lt"/>
              <a:buAutoNum type="arabicPeriod" startAt="5"/>
            </a:pPr>
            <a:r>
              <a:rPr lang="en-US" sz="1800" b="1"/>
              <a:t>Special </a:t>
            </a:r>
            <a:r>
              <a:rPr lang="en-US" sz="1800" b="1">
                <a:ea typeface="+mn-lt"/>
                <a:cs typeface="+mn-lt"/>
              </a:rPr>
              <a:t>Immigrant Juvenile Status</a:t>
            </a:r>
            <a:r>
              <a:rPr lang="en-US" sz="1800">
                <a:ea typeface="+mn-lt"/>
                <a:cs typeface="+mn-lt"/>
              </a:rPr>
              <a:t> </a:t>
            </a:r>
            <a:r>
              <a:rPr lang="en-US" sz="1800" b="1">
                <a:ea typeface="+mn-lt"/>
                <a:cs typeface="+mn-lt"/>
              </a:rPr>
              <a:t>(SIJ status or SIJS):</a:t>
            </a:r>
          </a:p>
          <a:p>
            <a:pPr marL="685800" lvl="1" indent="-342900">
              <a:spcAft>
                <a:spcPts val="1200"/>
              </a:spcAft>
              <a:buFont typeface="Arial" panose="020B0604020202020204" pitchFamily="34" charset="0"/>
              <a:buChar char="•"/>
            </a:pPr>
            <a:r>
              <a:rPr lang="en-US" sz="1800">
                <a:ea typeface="+mn-lt"/>
                <a:cs typeface="+mn-lt"/>
              </a:rPr>
              <a:t>A classification available to certain individuals under the age of 21 who have been abused, abandoned, or neglected and meet other requirements, including being eligible under state law. </a:t>
            </a:r>
          </a:p>
          <a:p>
            <a:pPr marL="685800" lvl="1" indent="-342900">
              <a:spcAft>
                <a:spcPts val="1200"/>
              </a:spcAft>
              <a:buFont typeface="Arial" panose="020B0604020202020204" pitchFamily="34" charset="0"/>
              <a:buChar char="•"/>
            </a:pPr>
            <a:r>
              <a:rPr lang="en-US">
                <a:ea typeface="+mn-lt"/>
                <a:cs typeface="+mn-lt"/>
              </a:rPr>
              <a:t>Reference: INA § 101(a)(27)(J)(i).</a:t>
            </a:r>
            <a:endParaRPr lang="en-US"/>
          </a:p>
          <a:p>
            <a:pPr marL="342900" indent="-342900">
              <a:buAutoNum type="arabicPeriod" startAt="5"/>
            </a:pPr>
            <a:endParaRPr lang="en-US"/>
          </a:p>
          <a:p>
            <a:pPr marL="342900" indent="-342900">
              <a:buAutoNum type="arabicPeriod" startAt="5"/>
            </a:pPr>
            <a:endParaRPr lang="en-US"/>
          </a:p>
        </p:txBody>
      </p:sp>
      <p:sp>
        <p:nvSpPr>
          <p:cNvPr id="6" name="Footer Placeholder 5">
            <a:extLst>
              <a:ext uri="{FF2B5EF4-FFF2-40B4-BE49-F238E27FC236}">
                <a16:creationId xmlns:a16="http://schemas.microsoft.com/office/drawing/2014/main" id="{419C56BF-4ACA-DA08-C648-635159A9DF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67740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Juvenile Court</a:t>
            </a:r>
          </a:p>
        </p:txBody>
      </p:sp>
      <p:sp>
        <p:nvSpPr>
          <p:cNvPr id="3" name="Content Placeholder 2"/>
          <p:cNvSpPr>
            <a:spLocks noGrp="1"/>
          </p:cNvSpPr>
          <p:nvPr>
            <p:ph idx="1"/>
          </p:nvPr>
        </p:nvSpPr>
        <p:spPr/>
        <p:txBody>
          <a:bodyPr>
            <a:noAutofit/>
          </a:bodyPr>
          <a:lstStyle/>
          <a:p>
            <a:pPr marL="285750" indent="-285750">
              <a:lnSpc>
                <a:spcPct val="100000"/>
              </a:lnSpc>
              <a:spcBef>
                <a:spcPts val="1800"/>
              </a:spcBef>
              <a:spcAft>
                <a:spcPts val="1200"/>
              </a:spcAft>
              <a:buFont typeface="Arial" panose="020B0604020202020204" pitchFamily="34" charset="0"/>
              <a:buChar char="•"/>
            </a:pPr>
            <a:r>
              <a:rPr lang="en-US" sz="2000"/>
              <a:t>State courts in the United States that make decisions about the dependency and custody of juveniles.</a:t>
            </a:r>
          </a:p>
          <a:p>
            <a:pPr marL="285750" indent="-285750">
              <a:lnSpc>
                <a:spcPct val="100000"/>
              </a:lnSpc>
              <a:spcBef>
                <a:spcPts val="0"/>
              </a:spcBef>
              <a:spcAft>
                <a:spcPts val="1200"/>
              </a:spcAft>
              <a:buFont typeface="Arial" panose="020B0604020202020204" pitchFamily="34" charset="0"/>
              <a:buChar char="•"/>
            </a:pPr>
            <a:r>
              <a:rPr lang="en-US" sz="2000"/>
              <a:t>In some states, also known as family court.</a:t>
            </a:r>
          </a:p>
          <a:p>
            <a:pPr marL="285750" indent="-285750">
              <a:lnSpc>
                <a:spcPct val="100000"/>
              </a:lnSpc>
              <a:spcAft>
                <a:spcPts val="1200"/>
              </a:spcAft>
              <a:buFont typeface="Arial" panose="020B0604020202020204" pitchFamily="34" charset="0"/>
              <a:buChar char="•"/>
            </a:pPr>
            <a:r>
              <a:rPr lang="en-US" sz="2000"/>
              <a:t>Some juvenile courts may only be able to issue an order if the individual is under 18 years old.</a:t>
            </a:r>
          </a:p>
        </p:txBody>
      </p:sp>
      <p:sp>
        <p:nvSpPr>
          <p:cNvPr id="5" name="Footer Placeholder 4">
            <a:extLst>
              <a:ext uri="{FF2B5EF4-FFF2-40B4-BE49-F238E27FC236}">
                <a16:creationId xmlns:a16="http://schemas.microsoft.com/office/drawing/2014/main" id="{30AEC69C-7FC7-EFAF-4A58-AED74BEBB07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87473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Unaccompanied Children</a:t>
            </a:r>
          </a:p>
        </p:txBody>
      </p:sp>
      <p:sp>
        <p:nvSpPr>
          <p:cNvPr id="6" name="Footer Placeholder 5">
            <a:extLst>
              <a:ext uri="{FF2B5EF4-FFF2-40B4-BE49-F238E27FC236}">
                <a16:creationId xmlns:a16="http://schemas.microsoft.com/office/drawing/2014/main" id="{3D62C149-80CC-B2C5-BCDD-4895F99286F9}"/>
              </a:ext>
              <a:ext uri="{C183D7F6-B498-43B3-948B-1728B52AA6E4}">
                <adec:decorative xmlns:adec="http://schemas.microsoft.com/office/drawing/2017/decorative" val="1"/>
              </a:ext>
            </a:extLst>
          </p:cNvPr>
          <p:cNvSpPr>
            <a:spLocks noGrp="1"/>
          </p:cNvSpPr>
          <p:nvPr>
            <p:ph type="ftr" sz="quarter" idx="11"/>
          </p:nvPr>
        </p:nvSpPr>
        <p:spPr/>
        <p:txBody>
          <a:bodyPr/>
          <a:lstStyle/>
          <a:p>
            <a:pPr algn="r"/>
            <a:r>
              <a:rPr lang="en-US"/>
              <a:t>Executive Office for Immigration Review</a:t>
            </a:r>
          </a:p>
        </p:txBody>
      </p:sp>
    </p:spTree>
    <p:extLst>
      <p:ext uri="{BB962C8B-B14F-4D97-AF65-F5344CB8AC3E}">
        <p14:creationId xmlns:p14="http://schemas.microsoft.com/office/powerpoint/2010/main" val="7464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a:t>Role of DHS</a:t>
            </a:r>
          </a:p>
        </p:txBody>
      </p:sp>
      <p:sp>
        <p:nvSpPr>
          <p:cNvPr id="3" name="Content Placeholder 2"/>
          <p:cNvSpPr>
            <a:spLocks noGrp="1"/>
          </p:cNvSpPr>
          <p:nvPr>
            <p:ph idx="1"/>
          </p:nvPr>
        </p:nvSpPr>
        <p:spPr/>
        <p:txBody>
          <a:bodyPr vert="horz" lIns="91440" tIns="45720" rIns="91440" bIns="45720" rtlCol="0" anchor="t">
            <a:noAutofit/>
          </a:bodyPr>
          <a:lstStyle/>
          <a:p>
            <a:pPr marL="342900" indent="-342900">
              <a:spcAft>
                <a:spcPts val="1200"/>
              </a:spcAft>
              <a:buFont typeface="Arial" panose="020B0604020202020204" pitchFamily="34" charset="0"/>
              <a:buChar char="•"/>
            </a:pPr>
            <a:r>
              <a:rPr lang="en-US" sz="2000"/>
              <a:t>Upon apprehension, DHS determines whether a juvenile is unaccompanied and subject to removal, if such a determination is yet to be made. </a:t>
            </a:r>
          </a:p>
          <a:p>
            <a:pPr marL="685800" lvl="1" indent="-342900">
              <a:spcAft>
                <a:spcPts val="1200"/>
              </a:spcAft>
              <a:buFont typeface="Arial" panose="020B0604020202020204" pitchFamily="34" charset="0"/>
              <a:buChar char="•"/>
            </a:pPr>
            <a:r>
              <a:rPr lang="en-US" sz="2000">
                <a:cs typeface="Calibri" panose="020F0502020204030204"/>
              </a:rPr>
              <a:t>DHS must then notify the </a:t>
            </a:r>
            <a:r>
              <a:rPr lang="en-US" sz="2000"/>
              <a:t>Department of Health and Human Services (HHS) within 48 hours.</a:t>
            </a:r>
            <a:endParaRPr lang="en-US" sz="2000">
              <a:cs typeface="Calibri" panose="020F0502020204030204"/>
            </a:endParaRPr>
          </a:p>
          <a:p>
            <a:pPr marL="342900" indent="-342900">
              <a:spcAft>
                <a:spcPts val="1200"/>
              </a:spcAft>
              <a:buFont typeface="Arial" panose="020B0604020202020204" pitchFamily="34" charset="0"/>
              <a:buChar char="•"/>
            </a:pPr>
            <a:r>
              <a:rPr lang="en-US" sz="2000"/>
              <a:t>Within 72 hours, DHS must transfer a UC to HHS, Office of Refugee Resettlement (ORR).</a:t>
            </a:r>
            <a:endParaRPr lang="en-US" sz="3200"/>
          </a:p>
          <a:p>
            <a:pPr marL="285750" indent="-285750">
              <a:spcBef>
                <a:spcPts val="600"/>
              </a:spcBef>
              <a:spcAft>
                <a:spcPts val="1200"/>
              </a:spcAft>
              <a:buFont typeface="Arial" panose="020B0604020202020204" pitchFamily="34" charset="0"/>
              <a:buChar char="•"/>
            </a:pPr>
            <a:r>
              <a:rPr lang="en-US"/>
              <a:t>Reference: 8 U.S.C. § 1232(b).</a:t>
            </a:r>
          </a:p>
        </p:txBody>
      </p:sp>
      <p:sp>
        <p:nvSpPr>
          <p:cNvPr id="8" name="Footer Placeholder 7">
            <a:extLst>
              <a:ext uri="{FF2B5EF4-FFF2-40B4-BE49-F238E27FC236}">
                <a16:creationId xmlns:a16="http://schemas.microsoft.com/office/drawing/2014/main" id="{A4D95FE9-4865-9EA4-6F7A-972B99DC409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04471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a:t>Role of ORR (1 of 3)</a:t>
            </a:r>
          </a:p>
        </p:txBody>
      </p:sp>
      <p:sp>
        <p:nvSpPr>
          <p:cNvPr id="3" name="Content Placeholder 2"/>
          <p:cNvSpPr>
            <a:spLocks noGrp="1"/>
          </p:cNvSpPr>
          <p:nvPr>
            <p:ph idx="1"/>
          </p:nvPr>
        </p:nvSpPr>
        <p:spPr/>
        <p:txBody>
          <a:bodyPr vert="horz" lIns="91440" tIns="45720" rIns="91440" bIns="45720" rtlCol="0" anchor="t">
            <a:noAutofit/>
          </a:bodyPr>
          <a:lstStyle/>
          <a:p>
            <a:pPr marL="342900" indent="-342900">
              <a:spcAft>
                <a:spcPts val="1200"/>
              </a:spcAft>
              <a:buFont typeface="Arial" panose="020B0604020202020204" pitchFamily="34" charset="0"/>
              <a:buChar char="•"/>
            </a:pPr>
            <a:r>
              <a:rPr lang="en-US" sz="2000">
                <a:cs typeface="Calibri"/>
              </a:rPr>
              <a:t>ORR provides “people in need with critical resources to assist them in becoming integrated members of American society.”</a:t>
            </a:r>
          </a:p>
          <a:p>
            <a:pPr marL="342900" indent="-342900">
              <a:spcAft>
                <a:spcPts val="1200"/>
              </a:spcAft>
              <a:buFont typeface="Arial" panose="020B0604020202020204" pitchFamily="34" charset="0"/>
              <a:buChar char="•"/>
            </a:pPr>
            <a:r>
              <a:rPr lang="en-US" sz="2000"/>
              <a:t>ORR has exclusive authority over the care, custody, and placement of UCs.</a:t>
            </a:r>
            <a:endParaRPr lang="en-US" sz="2000">
              <a:cs typeface="Calibri"/>
            </a:endParaRPr>
          </a:p>
          <a:p>
            <a:pPr marL="342900" indent="-342900">
              <a:spcAft>
                <a:spcPts val="1200"/>
              </a:spcAft>
              <a:buChar char="•"/>
            </a:pPr>
            <a:r>
              <a:rPr lang="en-US" sz="2000">
                <a:cs typeface="Calibri"/>
              </a:rPr>
              <a:t>ORR is responsible for the care and custody of UCs while case managers locate a family member or trusted adult (“sponsor”) to whom the UC will be released. </a:t>
            </a:r>
            <a:endParaRPr lang="en-US" sz="2000"/>
          </a:p>
          <a:p>
            <a:pPr marL="285750" indent="-285750">
              <a:spcBef>
                <a:spcPts val="600"/>
              </a:spcBef>
              <a:spcAft>
                <a:spcPts val="1200"/>
              </a:spcAft>
              <a:buFont typeface="Arial" panose="020B0604020202020204" pitchFamily="34" charset="0"/>
              <a:buChar char="•"/>
            </a:pPr>
            <a:r>
              <a:rPr lang="en-US"/>
              <a:t>Reference: 6 U.S.C. § 279(b)(1); 8 U.S.C. § 1232(b)(1), (c)(3); </a:t>
            </a:r>
            <a:r>
              <a:rPr lang="en-US">
                <a:hlinkClick r:id="rId2"/>
              </a:rPr>
              <a:t>ORR – What We Do website</a:t>
            </a:r>
            <a:r>
              <a:rPr lang="en-US"/>
              <a:t>.</a:t>
            </a:r>
            <a:endParaRPr lang="en-US">
              <a:cs typeface="Calibri" panose="020F0502020204030204"/>
            </a:endParaRPr>
          </a:p>
        </p:txBody>
      </p:sp>
      <p:sp>
        <p:nvSpPr>
          <p:cNvPr id="6" name="Footer Placeholder 5">
            <a:extLst>
              <a:ext uri="{FF2B5EF4-FFF2-40B4-BE49-F238E27FC236}">
                <a16:creationId xmlns:a16="http://schemas.microsoft.com/office/drawing/2014/main" id="{BD2ABDA1-0D29-FD4A-42F1-832EB734430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61005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2" y="1234939"/>
            <a:ext cx="8420936" cy="664636"/>
          </a:xfrm>
        </p:spPr>
        <p:txBody>
          <a:bodyPr>
            <a:normAutofit/>
          </a:bodyPr>
          <a:lstStyle/>
          <a:p>
            <a:pPr algn="ctr"/>
            <a:r>
              <a:rPr lang="en-US" sz="2800"/>
              <a:t>Role of ORR (2 of 3)</a:t>
            </a:r>
          </a:p>
        </p:txBody>
      </p:sp>
      <p:sp>
        <p:nvSpPr>
          <p:cNvPr id="3" name="Content Placeholder 2"/>
          <p:cNvSpPr>
            <a:spLocks noGrp="1"/>
          </p:cNvSpPr>
          <p:nvPr>
            <p:ph idx="1"/>
          </p:nvPr>
        </p:nvSpPr>
        <p:spPr>
          <a:xfrm>
            <a:off x="361531" y="1819747"/>
            <a:ext cx="8420937" cy="2593022"/>
          </a:xfrm>
        </p:spPr>
        <p:txBody>
          <a:bodyPr vert="horz" lIns="91440" tIns="45720" rIns="91440" bIns="45720" rtlCol="0" anchor="t">
            <a:noAutofit/>
          </a:bodyPr>
          <a:lstStyle/>
          <a:p>
            <a:pPr marL="342900" indent="-342900">
              <a:spcBef>
                <a:spcPts val="0"/>
              </a:spcBef>
              <a:spcAft>
                <a:spcPts val="1200"/>
              </a:spcAft>
              <a:buFont typeface="Arial" panose="020B0604020202020204" pitchFamily="34" charset="0"/>
              <a:buChar char="•"/>
            </a:pPr>
            <a:r>
              <a:rPr lang="en-US" sz="2000"/>
              <a:t>Depending on a UC’s specific situation, ORR places the UC in the least restrictive setting that is in the </a:t>
            </a:r>
            <a:r>
              <a:rPr lang="en-US" sz="2000" b="1"/>
              <a:t>best interest of the child</a:t>
            </a:r>
            <a:r>
              <a:rPr lang="en-US" sz="2000"/>
              <a:t>. In doing so, ORR may consider:</a:t>
            </a:r>
            <a:endParaRPr lang="en-US" sz="2000">
              <a:cs typeface="Calibri"/>
            </a:endParaRPr>
          </a:p>
          <a:p>
            <a:pPr marL="685800" lvl="1" indent="-342900">
              <a:spcBef>
                <a:spcPts val="0"/>
              </a:spcBef>
              <a:spcAft>
                <a:spcPts val="1200"/>
              </a:spcAft>
              <a:buFont typeface="Arial" panose="020B0604020202020204" pitchFamily="34" charset="0"/>
              <a:buChar char="•"/>
            </a:pPr>
            <a:r>
              <a:rPr lang="en-US" sz="2000">
                <a:cs typeface="Calibri"/>
              </a:rPr>
              <a:t>Danger to self</a:t>
            </a:r>
          </a:p>
          <a:p>
            <a:pPr marL="685800" lvl="1" indent="-342900">
              <a:spcBef>
                <a:spcPts val="0"/>
              </a:spcBef>
              <a:spcAft>
                <a:spcPts val="1200"/>
              </a:spcAft>
              <a:buFont typeface="Arial" panose="020B0604020202020204" pitchFamily="34" charset="0"/>
              <a:buChar char="•"/>
            </a:pPr>
            <a:r>
              <a:rPr lang="en-US" sz="2000">
                <a:cs typeface="Calibri"/>
              </a:rPr>
              <a:t>Danger to community </a:t>
            </a:r>
          </a:p>
          <a:p>
            <a:pPr marL="685800" lvl="1" indent="-342900">
              <a:spcBef>
                <a:spcPts val="0"/>
              </a:spcBef>
              <a:spcAft>
                <a:spcPts val="1200"/>
              </a:spcAft>
              <a:buFont typeface="Arial" panose="020B0604020202020204" pitchFamily="34" charset="0"/>
              <a:buChar char="•"/>
            </a:pPr>
            <a:r>
              <a:rPr lang="en-US" sz="2000"/>
              <a:t>Risk of flight</a:t>
            </a:r>
            <a:endParaRPr lang="en-US" sz="2000">
              <a:cs typeface="Calibri"/>
            </a:endParaRPr>
          </a:p>
        </p:txBody>
      </p:sp>
      <p:sp>
        <p:nvSpPr>
          <p:cNvPr id="6" name="Footer Placeholder 5">
            <a:extLst>
              <a:ext uri="{FF2B5EF4-FFF2-40B4-BE49-F238E27FC236}">
                <a16:creationId xmlns:a16="http://schemas.microsoft.com/office/drawing/2014/main" id="{6D2D9325-79FC-504A-3E9E-90FE1282374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28182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2" y="1234939"/>
            <a:ext cx="8420936" cy="664636"/>
          </a:xfrm>
        </p:spPr>
        <p:txBody>
          <a:bodyPr>
            <a:normAutofit/>
          </a:bodyPr>
          <a:lstStyle/>
          <a:p>
            <a:pPr algn="ctr"/>
            <a:r>
              <a:rPr lang="en-US" sz="2800"/>
              <a:t>Role of ORR (3 of 3)</a:t>
            </a:r>
          </a:p>
        </p:txBody>
      </p:sp>
      <p:sp>
        <p:nvSpPr>
          <p:cNvPr id="3" name="Content Placeholder 2"/>
          <p:cNvSpPr>
            <a:spLocks noGrp="1"/>
          </p:cNvSpPr>
          <p:nvPr>
            <p:ph idx="1"/>
          </p:nvPr>
        </p:nvSpPr>
        <p:spPr>
          <a:xfrm>
            <a:off x="361531" y="1819747"/>
            <a:ext cx="8420937" cy="2593022"/>
          </a:xfrm>
        </p:spPr>
        <p:txBody>
          <a:bodyPr vert="horz" lIns="91440" tIns="45720" rIns="91440" bIns="45720" rtlCol="0" anchor="t">
            <a:noAutofit/>
          </a:bodyPr>
          <a:lstStyle/>
          <a:p>
            <a:pPr marL="342900" indent="-342900">
              <a:spcBef>
                <a:spcPts val="0"/>
              </a:spcBef>
              <a:spcAft>
                <a:spcPts val="1200"/>
              </a:spcAft>
              <a:buFont typeface="Arial" panose="020B0604020202020204" pitchFamily="34" charset="0"/>
              <a:buChar char="•"/>
            </a:pPr>
            <a:r>
              <a:rPr lang="en-US" sz="2000"/>
              <a:t>ORR cooperates with EOIR to ensure custodians receive legal orientation presentations that address the custodian’s responsibility to attempt to ensure the child’s appearance at all immigration proceedings and to protect the child from mistreatment, exploitation, and trafficking.</a:t>
            </a:r>
          </a:p>
          <a:p>
            <a:pPr marL="342900" indent="-342900">
              <a:spcBef>
                <a:spcPts val="0"/>
              </a:spcBef>
              <a:spcAft>
                <a:spcPts val="12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With limited exceptions, by utilizing pro bono services where practicable, HHS ensures access to counsel for all UCs in HHS or DHS custody.</a:t>
            </a:r>
          </a:p>
          <a:p>
            <a:pPr marL="285750" indent="-285750">
              <a:spcBef>
                <a:spcPts val="0"/>
              </a:spcBef>
              <a:spcAft>
                <a:spcPts val="1200"/>
              </a:spcAft>
              <a:buFont typeface="Arial" panose="020B0604020202020204" pitchFamily="34" charset="0"/>
              <a:buChar char="•"/>
            </a:pPr>
            <a:r>
              <a:rPr lang="en-US">
                <a:ea typeface="+mn-lt"/>
                <a:cs typeface="+mn-lt"/>
              </a:rPr>
              <a:t>Reference: 8 U.S.C. § 1232(c)(2), (4)-(5).</a:t>
            </a:r>
            <a:endParaRPr lang="en-US"/>
          </a:p>
        </p:txBody>
      </p:sp>
      <p:sp>
        <p:nvSpPr>
          <p:cNvPr id="6" name="Footer Placeholder 5">
            <a:extLst>
              <a:ext uri="{FF2B5EF4-FFF2-40B4-BE49-F238E27FC236}">
                <a16:creationId xmlns:a16="http://schemas.microsoft.com/office/drawing/2014/main" id="{6D2D9325-79FC-504A-3E9E-90FE1282374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25032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D90575-0497-5D81-A51D-DD665DBC7066}"/>
              </a:ext>
            </a:extLst>
          </p:cNvPr>
          <p:cNvSpPr>
            <a:spLocks noGrp="1"/>
          </p:cNvSpPr>
          <p:nvPr>
            <p:ph type="title"/>
          </p:nvPr>
        </p:nvSpPr>
        <p:spPr/>
        <p:txBody>
          <a:bodyPr>
            <a:normAutofit/>
          </a:bodyPr>
          <a:lstStyle/>
          <a:p>
            <a:pPr algn="ctr"/>
            <a:r>
              <a:rPr lang="en-US"/>
              <a:t>Removal Proceedings</a:t>
            </a:r>
          </a:p>
        </p:txBody>
      </p:sp>
      <p:sp>
        <p:nvSpPr>
          <p:cNvPr id="3" name="Content Placeholder 2">
            <a:extLst>
              <a:ext uri="{FF2B5EF4-FFF2-40B4-BE49-F238E27FC236}">
                <a16:creationId xmlns:a16="http://schemas.microsoft.com/office/drawing/2014/main" id="{7BEA8465-F834-9E93-532A-A961BE7C8F75}"/>
              </a:ext>
            </a:extLst>
          </p:cNvPr>
          <p:cNvSpPr>
            <a:spLocks noGrp="1"/>
          </p:cNvSpPr>
          <p:nvPr>
            <p:ph idx="1"/>
          </p:nvPr>
        </p:nvSpPr>
        <p:spPr/>
        <p:txBody>
          <a:bodyPr vert="horz" lIns="91440" tIns="45720" rIns="91440" bIns="45720" rtlCol="0" anchor="t">
            <a:normAutofit lnSpcReduction="10000"/>
          </a:bodyPr>
          <a:lstStyle/>
          <a:p>
            <a:pPr marL="342900" indent="-342900">
              <a:spcAft>
                <a:spcPts val="1200"/>
              </a:spcAft>
              <a:buFont typeface="Arial" panose="020B0604020202020204" pitchFamily="34" charset="0"/>
              <a:buChar char="•"/>
            </a:pPr>
            <a:r>
              <a:rPr lang="en-US" sz="2000" b="1">
                <a:effectLst/>
              </a:rPr>
              <a:t>Contiguous Countries </a:t>
            </a:r>
            <a:r>
              <a:rPr lang="en-US" sz="2000"/>
              <a:t>(Mexico and Canada)</a:t>
            </a:r>
            <a:endParaRPr lang="en-US" sz="2000">
              <a:effectLst/>
              <a:cs typeface="Calibri"/>
            </a:endParaRPr>
          </a:p>
          <a:p>
            <a:pPr marL="685800" lvl="1" indent="-342900">
              <a:spcAft>
                <a:spcPts val="1200"/>
              </a:spcAft>
              <a:buFont typeface="Arial" panose="020B0604020202020204" pitchFamily="34" charset="0"/>
              <a:buChar char="•"/>
            </a:pPr>
            <a:r>
              <a:rPr lang="en-US" sz="2000"/>
              <a:t>UCs</a:t>
            </a:r>
            <a:r>
              <a:rPr lang="en-US" sz="2000">
                <a:effectLst/>
              </a:rPr>
              <a:t> </a:t>
            </a:r>
            <a:r>
              <a:rPr lang="en-US" sz="2000"/>
              <a:t>who do not elect voluntary return will</a:t>
            </a:r>
            <a:r>
              <a:rPr lang="en-US" sz="2000">
                <a:effectLst/>
              </a:rPr>
              <a:t> be </a:t>
            </a:r>
            <a:r>
              <a:rPr lang="en-US" sz="2000"/>
              <a:t>placed in removal proceedings</a:t>
            </a:r>
            <a:r>
              <a:rPr lang="en-US" sz="2000">
                <a:effectLst/>
              </a:rPr>
              <a:t>.</a:t>
            </a:r>
            <a:r>
              <a:rPr lang="en-US" sz="2000"/>
              <a:t> </a:t>
            </a:r>
            <a:endParaRPr lang="en-US" sz="2000">
              <a:effectLst/>
              <a:cs typeface="Calibri"/>
            </a:endParaRPr>
          </a:p>
          <a:p>
            <a:pPr marL="342900" indent="-342900">
              <a:spcAft>
                <a:spcPts val="1200"/>
              </a:spcAft>
              <a:buFont typeface="Arial" panose="020B0604020202020204" pitchFamily="34" charset="0"/>
              <a:buChar char="•"/>
            </a:pPr>
            <a:r>
              <a:rPr lang="en-US" sz="2000" b="1">
                <a:cs typeface="Calibri"/>
              </a:rPr>
              <a:t>Noncontiguous Countries</a:t>
            </a:r>
          </a:p>
          <a:p>
            <a:pPr marL="685800" lvl="1" indent="-342900">
              <a:spcAft>
                <a:spcPts val="1200"/>
              </a:spcAft>
              <a:buFont typeface="Arial" panose="020B0604020202020204" pitchFamily="34" charset="0"/>
              <a:buChar char="•"/>
            </a:pPr>
            <a:r>
              <a:rPr lang="en-US" sz="2000">
                <a:cs typeface="Calibri"/>
              </a:rPr>
              <a:t>UCs are automatically placed in removal proceedings.  </a:t>
            </a:r>
          </a:p>
          <a:p>
            <a:pPr marL="342900" indent="-342900">
              <a:spcAft>
                <a:spcPts val="1200"/>
              </a:spcAft>
              <a:buFont typeface="Arial" panose="020B0604020202020204" pitchFamily="34" charset="0"/>
              <a:buChar char="•"/>
            </a:pPr>
            <a:r>
              <a:rPr lang="en-US" sz="2000" b="1">
                <a:cs typeface="Calibri"/>
              </a:rPr>
              <a:t>UCs</a:t>
            </a:r>
            <a:r>
              <a:rPr lang="en-US" sz="2000">
                <a:cs typeface="Calibri"/>
              </a:rPr>
              <a:t> are not subject to expedited removal. </a:t>
            </a:r>
            <a:endParaRPr lang="en-US"/>
          </a:p>
        </p:txBody>
      </p:sp>
      <p:sp>
        <p:nvSpPr>
          <p:cNvPr id="4" name="Footer Placeholder 3">
            <a:extLst>
              <a:ext uri="{FF2B5EF4-FFF2-40B4-BE49-F238E27FC236}">
                <a16:creationId xmlns:a16="http://schemas.microsoft.com/office/drawing/2014/main" id="{6BFEAC16-B459-DA61-9A43-F4526AC288B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9903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a:t>Disclaimer</a:t>
            </a:r>
          </a:p>
        </p:txBody>
      </p:sp>
      <p:sp>
        <p:nvSpPr>
          <p:cNvPr id="3" name="Content Placeholder 2"/>
          <p:cNvSpPr>
            <a:spLocks noGrp="1"/>
          </p:cNvSpPr>
          <p:nvPr>
            <p:ph idx="1"/>
          </p:nvPr>
        </p:nvSpPr>
        <p:spPr/>
        <p:txBody>
          <a:bodyPr vert="horz" lIns="68580" tIns="34290" rIns="68580" bIns="34290" rtlCol="0" anchor="t">
            <a:normAutofit fontScale="92500" lnSpcReduction="20000"/>
          </a:bodyPr>
          <a:lstStyle/>
          <a:p>
            <a:pPr marL="257175" indent="-257175">
              <a:buFont typeface="Arial" panose="020B0604020202020204" pitchFamily="34" charset="0"/>
              <a:buChar char="•"/>
            </a:pPr>
            <a:r>
              <a:rPr lang="en-US" sz="1800" i="1"/>
              <a:t>Any information provided as part of the Model Hearing Program (MHP) is </a:t>
            </a:r>
            <a:r>
              <a:rPr lang="en-US" sz="1800" b="1" i="1"/>
              <a:t>intended solely as an educational resource </a:t>
            </a:r>
            <a:r>
              <a:rPr lang="en-US" sz="1800" i="1"/>
              <a:t>for legal advocates to improve the quality of advocacy before the immigration courts. </a:t>
            </a:r>
          </a:p>
          <a:p>
            <a:pPr marL="257175" indent="-257175">
              <a:buFont typeface="Arial" panose="020B0604020202020204" pitchFamily="34" charset="0"/>
              <a:buChar char="•"/>
            </a:pPr>
            <a:r>
              <a:rPr lang="en-US" sz="1800" i="1"/>
              <a:t>Any information provided by the MHP </a:t>
            </a:r>
            <a:r>
              <a:rPr lang="en-US" sz="1800" b="1" i="1"/>
              <a:t>does not replace any Executive Office for Immigration Review (EOIR) manual, policy, publication, or case law</a:t>
            </a:r>
            <a:r>
              <a:rPr lang="en-US" sz="1800" i="1"/>
              <a:t>, and may not be construed to create or limit any rights enforceable by law. </a:t>
            </a:r>
            <a:endParaRPr lang="en-US" sz="1800">
              <a:cs typeface="Calibri" panose="020F0502020204030204"/>
            </a:endParaRPr>
          </a:p>
          <a:p>
            <a:pPr marL="257175" indent="-257175">
              <a:buFont typeface="Arial" panose="020B0604020202020204" pitchFamily="34" charset="0"/>
              <a:buChar char="•"/>
            </a:pPr>
            <a:r>
              <a:rPr lang="en-US" sz="1800" i="1"/>
              <a:t>The information provided as part of the MHP, including anything communicated orally or in writing, </a:t>
            </a:r>
            <a:r>
              <a:rPr lang="en-US" sz="1800" b="1" i="1"/>
              <a:t>is not legal advice </a:t>
            </a:r>
            <a:r>
              <a:rPr lang="en-US" sz="1800" i="1"/>
              <a:t>and </a:t>
            </a:r>
            <a:r>
              <a:rPr lang="en-US" sz="1800" b="1" i="1"/>
              <a:t>does not constitute any legal opinion</a:t>
            </a:r>
            <a:r>
              <a:rPr lang="en-US" sz="1800" i="1"/>
              <a:t> by the Department of Justice or the Department of Homeland Security. </a:t>
            </a:r>
          </a:p>
          <a:p>
            <a:pPr marL="257175" indent="-257175">
              <a:buFont typeface="Arial" panose="020B0604020202020204" pitchFamily="34" charset="0"/>
              <a:buChar char="•"/>
            </a:pPr>
            <a:r>
              <a:rPr lang="en-US" sz="1800" i="1"/>
              <a:t>The </a:t>
            </a:r>
            <a:r>
              <a:rPr lang="en-US" sz="1800" b="1" i="1"/>
              <a:t>case scenarios </a:t>
            </a:r>
            <a:r>
              <a:rPr lang="en-US" sz="1800" i="1"/>
              <a:t>included in the MHP are </a:t>
            </a:r>
            <a:r>
              <a:rPr lang="en-US" sz="1800" b="1" i="1"/>
              <a:t>fictional</a:t>
            </a:r>
            <a:r>
              <a:rPr lang="en-US" sz="1800" i="1"/>
              <a:t>. Any resemblance to actual persons, living or dead, or actual cases is purely coincidental. Nothing herein should be construed as mandating a particular outcome in any specific case.</a:t>
            </a:r>
            <a:endParaRPr lang="en-US" sz="1800">
              <a:cs typeface="Calibri"/>
            </a:endParaRPr>
          </a:p>
          <a:p>
            <a:pPr algn="just"/>
            <a:endParaRPr lang="en-US" i="1"/>
          </a:p>
        </p:txBody>
      </p:sp>
      <p:sp>
        <p:nvSpPr>
          <p:cNvPr id="5" name="Footer Placeholder 4">
            <a:extLst>
              <a:ext uri="{FF2B5EF4-FFF2-40B4-BE49-F238E27FC236}">
                <a16:creationId xmlns:a16="http://schemas.microsoft.com/office/drawing/2014/main" id="{75213968-6991-41A8-0B7E-9A8A83F4EE9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36650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Removal Proceedings (Cont.)</a:t>
            </a:r>
          </a:p>
        </p:txBody>
      </p:sp>
      <p:sp>
        <p:nvSpPr>
          <p:cNvPr id="3" name="Content Placeholder 2"/>
          <p:cNvSpPr>
            <a:spLocks noGrp="1"/>
          </p:cNvSpPr>
          <p:nvPr>
            <p:ph idx="1"/>
          </p:nvPr>
        </p:nvSpPr>
        <p:spPr/>
        <p:txBody>
          <a:bodyPr vert="horz" lIns="91440" tIns="45720" rIns="91440" bIns="45720" rtlCol="0" anchor="t">
            <a:noAutofit/>
          </a:bodyPr>
          <a:lstStyle/>
          <a:p>
            <a:pPr>
              <a:spcBef>
                <a:spcPts val="0"/>
              </a:spcBef>
              <a:spcAft>
                <a:spcPts val="1200"/>
              </a:spcAft>
            </a:pPr>
            <a:r>
              <a:rPr lang="en-US" sz="2000"/>
              <a:t>In removal proceedings, UCs are entitled to certain rights and benefits under the TVPRA, including:</a:t>
            </a:r>
          </a:p>
          <a:p>
            <a:pPr marL="285750" indent="-285750">
              <a:spcBef>
                <a:spcPts val="0"/>
              </a:spcBef>
              <a:spcAft>
                <a:spcPts val="1200"/>
              </a:spcAft>
              <a:buFont typeface="Arial" panose="020B0604020202020204" pitchFamily="34" charset="0"/>
              <a:buChar char="•"/>
            </a:pPr>
            <a:r>
              <a:rPr lang="en-US" sz="2000" b="1"/>
              <a:t>Asylum Jurisdiction</a:t>
            </a:r>
            <a:r>
              <a:rPr lang="en-US" sz="2000"/>
              <a:t>: Non-adversarial adjudication of their asylum claim before USCIS. INA § 208(b)(3)(C). </a:t>
            </a:r>
            <a:endParaRPr lang="en-US" sz="2000">
              <a:cs typeface="Calibri"/>
            </a:endParaRPr>
          </a:p>
          <a:p>
            <a:pPr marL="285750" indent="-285750">
              <a:spcBef>
                <a:spcPts val="0"/>
              </a:spcBef>
              <a:spcAft>
                <a:spcPts val="1200"/>
              </a:spcAft>
              <a:buFont typeface="Arial" panose="020B0604020202020204" pitchFamily="34" charset="0"/>
              <a:buChar char="•"/>
            </a:pPr>
            <a:r>
              <a:rPr lang="en-US" sz="2000" b="1"/>
              <a:t>Asylum One-Year Bar</a:t>
            </a:r>
            <a:r>
              <a:rPr lang="en-US" sz="2000"/>
              <a:t>: Not applicable. INA § 208(a)(2)(E). </a:t>
            </a:r>
            <a:endParaRPr lang="en-US" sz="2000">
              <a:cs typeface="Calibri"/>
            </a:endParaRPr>
          </a:p>
          <a:p>
            <a:pPr marL="285750" indent="-285750">
              <a:spcBef>
                <a:spcPts val="0"/>
              </a:spcBef>
              <a:spcAft>
                <a:spcPts val="1200"/>
              </a:spcAft>
              <a:buFont typeface="Arial" panose="020B0604020202020204" pitchFamily="34" charset="0"/>
              <a:buChar char="•"/>
            </a:pPr>
            <a:r>
              <a:rPr lang="en-US" sz="2000" b="1"/>
              <a:t>Voluntary Departure</a:t>
            </a:r>
            <a:r>
              <a:rPr lang="en-US" sz="2000"/>
              <a:t>: Departure bond/financial means requirement waived. 8 U.S.C. § 1232(a)(2)(D)(ii). </a:t>
            </a:r>
            <a:endParaRPr lang="en-US" sz="2000">
              <a:cs typeface="Calibri"/>
            </a:endParaRPr>
          </a:p>
        </p:txBody>
      </p:sp>
      <p:sp>
        <p:nvSpPr>
          <p:cNvPr id="5" name="Footer Placeholder 4">
            <a:extLst>
              <a:ext uri="{FF2B5EF4-FFF2-40B4-BE49-F238E27FC236}">
                <a16:creationId xmlns:a16="http://schemas.microsoft.com/office/drawing/2014/main" id="{A0C463F4-DE7C-5D41-D4FC-D07D3429639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68984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Special Immigrant Juvenile Status (SIJ Status or SIJS)</a:t>
            </a:r>
          </a:p>
        </p:txBody>
      </p:sp>
      <p:sp>
        <p:nvSpPr>
          <p:cNvPr id="6" name="Footer Placeholder 5">
            <a:extLst>
              <a:ext uri="{FF2B5EF4-FFF2-40B4-BE49-F238E27FC236}">
                <a16:creationId xmlns:a16="http://schemas.microsoft.com/office/drawing/2014/main" id="{2DFD02A5-413F-6A21-6199-72EA11DCCDB3}"/>
              </a:ext>
              <a:ext uri="{C183D7F6-B498-43B3-948B-1728B52AA6E4}">
                <adec:decorative xmlns:adec="http://schemas.microsoft.com/office/drawing/2017/decorative" val="1"/>
              </a:ext>
            </a:extLst>
          </p:cNvPr>
          <p:cNvSpPr>
            <a:spLocks noGrp="1"/>
          </p:cNvSpPr>
          <p:nvPr>
            <p:ph type="ftr" sz="quarter" idx="11"/>
          </p:nvPr>
        </p:nvSpPr>
        <p:spPr/>
        <p:txBody>
          <a:bodyPr/>
          <a:lstStyle/>
          <a:p>
            <a:pPr algn="r"/>
            <a:r>
              <a:rPr lang="en-US"/>
              <a:t>Executive Office for Immigration Review</a:t>
            </a:r>
          </a:p>
        </p:txBody>
      </p:sp>
    </p:spTree>
    <p:extLst>
      <p:ext uri="{BB962C8B-B14F-4D97-AF65-F5344CB8AC3E}">
        <p14:creationId xmlns:p14="http://schemas.microsoft.com/office/powerpoint/2010/main" val="415889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What is SIJ Status?</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spcBef>
                <a:spcPts val="0"/>
              </a:spcBef>
              <a:spcAft>
                <a:spcPts val="1200"/>
              </a:spcAft>
              <a:buFont typeface="Arial" panose="020B0604020202020204" pitchFamily="34" charset="0"/>
              <a:buChar char="•"/>
            </a:pPr>
            <a:r>
              <a:rPr lang="en-US" sz="2000"/>
              <a:t>An immigration classification available to certain noncitizens under the age of 21 who have been abused, abandoned, or neglected by one or both parents.</a:t>
            </a:r>
            <a:endParaRPr lang="en-US" sz="1200"/>
          </a:p>
          <a:p>
            <a:pPr marL="342900" indent="-342900">
              <a:spcBef>
                <a:spcPts val="0"/>
              </a:spcBef>
              <a:spcAft>
                <a:spcPts val="1200"/>
              </a:spcAft>
              <a:buFont typeface="Arial" panose="020B0604020202020204" pitchFamily="34" charset="0"/>
              <a:buChar char="•"/>
            </a:pPr>
            <a:r>
              <a:rPr lang="en-US" sz="2000"/>
              <a:t>Provides a path to obtain lawful permanent residence in the United States.</a:t>
            </a:r>
          </a:p>
        </p:txBody>
      </p:sp>
      <p:sp>
        <p:nvSpPr>
          <p:cNvPr id="5" name="Footer Placeholder 4">
            <a:extLst>
              <a:ext uri="{FF2B5EF4-FFF2-40B4-BE49-F238E27FC236}">
                <a16:creationId xmlns:a16="http://schemas.microsoft.com/office/drawing/2014/main" id="{4822C01B-C7A6-2245-74FF-9EB06C0FBB4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00942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Benefits of SIJ Status</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spcBef>
                <a:spcPts val="0"/>
              </a:spcBef>
              <a:spcAft>
                <a:spcPts val="1200"/>
              </a:spcAft>
              <a:buFont typeface="Arial" panose="020B0604020202020204" pitchFamily="34" charset="0"/>
              <a:buChar char="•"/>
            </a:pPr>
            <a:r>
              <a:rPr lang="en-US" sz="2000"/>
              <a:t>Waives inadmissibility due to:  </a:t>
            </a:r>
          </a:p>
          <a:p>
            <a:pPr marL="685800" lvl="1" indent="-342900">
              <a:spcBef>
                <a:spcPts val="0"/>
              </a:spcBef>
              <a:spcAft>
                <a:spcPts val="1200"/>
              </a:spcAft>
              <a:buFont typeface="Arial" panose="020B0604020202020204" pitchFamily="34" charset="0"/>
              <a:buChar char="•"/>
            </a:pPr>
            <a:r>
              <a:rPr lang="en-US" sz="2000"/>
              <a:t>Unlawful entry (INA § 212(a)(6)(A))</a:t>
            </a:r>
          </a:p>
          <a:p>
            <a:pPr marL="685800" lvl="1" indent="-342900">
              <a:spcBef>
                <a:spcPts val="0"/>
              </a:spcBef>
              <a:spcAft>
                <a:spcPts val="1200"/>
              </a:spcAft>
              <a:buFont typeface="Arial" panose="020B0604020202020204" pitchFamily="34" charset="0"/>
              <a:buChar char="•"/>
            </a:pPr>
            <a:r>
              <a:rPr lang="en-US" sz="2000"/>
              <a:t>Working without authorization (</a:t>
            </a:r>
            <a:r>
              <a:rPr lang="en-US" sz="2000">
                <a:ea typeface="+mn-lt"/>
                <a:cs typeface="+mn-lt"/>
              </a:rPr>
              <a:t>INA § 212(a)(5)(A))</a:t>
            </a:r>
          </a:p>
          <a:p>
            <a:pPr marL="685800" lvl="1" indent="-342900">
              <a:spcBef>
                <a:spcPts val="0"/>
              </a:spcBef>
              <a:spcAft>
                <a:spcPts val="1200"/>
              </a:spcAft>
              <a:buFont typeface="Arial" panose="020B0604020202020204" pitchFamily="34" charset="0"/>
              <a:buChar char="•"/>
            </a:pPr>
            <a:r>
              <a:rPr lang="en-US" sz="2000"/>
              <a:t>Status as a public charge (INA</a:t>
            </a:r>
            <a:r>
              <a:rPr lang="en-US" sz="2000">
                <a:ea typeface="+mn-lt"/>
                <a:cs typeface="+mn-lt"/>
              </a:rPr>
              <a:t> § 212(a)(4))</a:t>
            </a:r>
            <a:endParaRPr lang="en-US" sz="2000">
              <a:cs typeface="Calibri"/>
            </a:endParaRPr>
          </a:p>
        </p:txBody>
      </p:sp>
      <p:sp>
        <p:nvSpPr>
          <p:cNvPr id="5" name="Footer Placeholder 4">
            <a:extLst>
              <a:ext uri="{FF2B5EF4-FFF2-40B4-BE49-F238E27FC236}">
                <a16:creationId xmlns:a16="http://schemas.microsoft.com/office/drawing/2014/main" id="{2BC6D813-5BF3-4C8F-B4C1-78A45651C10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54004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Benefits of SIJ Status (Cont.)</a:t>
            </a:r>
          </a:p>
        </p:txBody>
      </p:sp>
      <p:sp>
        <p:nvSpPr>
          <p:cNvPr id="3" name="Content Placeholder 2"/>
          <p:cNvSpPr>
            <a:spLocks noGrp="1"/>
          </p:cNvSpPr>
          <p:nvPr>
            <p:ph idx="1"/>
          </p:nvPr>
        </p:nvSpPr>
        <p:spPr/>
        <p:txBody>
          <a:bodyPr vert="horz" lIns="91440" tIns="45720" rIns="91440" bIns="45720" rtlCol="0" anchor="t">
            <a:normAutofit/>
          </a:bodyPr>
          <a:lstStyle/>
          <a:p>
            <a:pPr marL="347345" lvl="1" indent="-342900">
              <a:spcBef>
                <a:spcPts val="0"/>
              </a:spcBef>
              <a:spcAft>
                <a:spcPts val="1200"/>
              </a:spcAft>
              <a:buFont typeface="Arial" panose="020B0604020202020204" pitchFamily="34" charset="0"/>
              <a:buChar char="•"/>
            </a:pPr>
            <a:r>
              <a:rPr lang="en-US" sz="2000"/>
              <a:t>Individuals with SIJ status can:</a:t>
            </a:r>
          </a:p>
          <a:p>
            <a:pPr marL="690245" lvl="2" indent="-342900">
              <a:spcBef>
                <a:spcPts val="0"/>
              </a:spcBef>
              <a:spcAft>
                <a:spcPts val="1200"/>
              </a:spcAft>
              <a:buFont typeface="Arial" panose="020B0604020202020204" pitchFamily="34" charset="0"/>
              <a:buChar char="•"/>
            </a:pPr>
            <a:r>
              <a:rPr lang="en-US" sz="2000"/>
              <a:t>Apply for adjustment to lawful permanent resident (LPR, “green card”) </a:t>
            </a:r>
            <a:r>
              <a:rPr lang="en-US" sz="2000">
                <a:ea typeface="+mn-lt"/>
                <a:cs typeface="+mn-lt"/>
              </a:rPr>
              <a:t>(INA § 245(h); 8 C.F.R. § 245.1(a), (e)(3))</a:t>
            </a:r>
          </a:p>
          <a:p>
            <a:pPr marL="690245" lvl="2" indent="-342900">
              <a:spcBef>
                <a:spcPts val="0"/>
              </a:spcBef>
              <a:spcAft>
                <a:spcPts val="1200"/>
              </a:spcAft>
              <a:buFont typeface="Arial" panose="020B0604020202020204" pitchFamily="34" charset="0"/>
              <a:buChar char="•"/>
            </a:pPr>
            <a:r>
              <a:rPr lang="en-US" sz="2000"/>
              <a:t>Obtain work authorization and are exempt from unauthorized employment bars (INA § 245(c)(2), (8))</a:t>
            </a:r>
          </a:p>
          <a:p>
            <a:pPr marL="690245" lvl="2" indent="-342900">
              <a:spcBef>
                <a:spcPts val="0"/>
              </a:spcBef>
              <a:spcAft>
                <a:spcPts val="1200"/>
              </a:spcAft>
              <a:buFont typeface="Arial" panose="020B0604020202020204" pitchFamily="34" charset="0"/>
              <a:buChar char="•"/>
            </a:pPr>
            <a:r>
              <a:rPr lang="en-US" sz="2000"/>
              <a:t>Eventually apply for U.S. citizenship (INA </a:t>
            </a:r>
            <a:r>
              <a:rPr lang="en-US" sz="2000">
                <a:ea typeface="+mn-lt"/>
                <a:cs typeface="+mn-lt"/>
              </a:rPr>
              <a:t>§</a:t>
            </a:r>
            <a:r>
              <a:rPr lang="en-US" sz="2000"/>
              <a:t> 316)</a:t>
            </a:r>
            <a:endParaRPr lang="en-US" sz="2000">
              <a:cs typeface="Calibri"/>
            </a:endParaRPr>
          </a:p>
        </p:txBody>
      </p:sp>
      <p:sp>
        <p:nvSpPr>
          <p:cNvPr id="5" name="Footer Placeholder 4">
            <a:extLst>
              <a:ext uri="{FF2B5EF4-FFF2-40B4-BE49-F238E27FC236}">
                <a16:creationId xmlns:a16="http://schemas.microsoft.com/office/drawing/2014/main" id="{2BC6D813-5BF3-4C8F-B4C1-78A45651C10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58622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are the qualifications for SIJ Status?</a:t>
            </a:r>
          </a:p>
        </p:txBody>
      </p:sp>
      <p:sp>
        <p:nvSpPr>
          <p:cNvPr id="6" name="Footer Placeholder 5">
            <a:extLst>
              <a:ext uri="{FF2B5EF4-FFF2-40B4-BE49-F238E27FC236}">
                <a16:creationId xmlns:a16="http://schemas.microsoft.com/office/drawing/2014/main" id="{A322D9A5-7B09-EF1B-152F-F7357F3679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3355423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Eligibility Requirements</a:t>
            </a:r>
          </a:p>
        </p:txBody>
      </p:sp>
      <p:sp>
        <p:nvSpPr>
          <p:cNvPr id="3" name="Content Placeholder 2"/>
          <p:cNvSpPr>
            <a:spLocks noGrp="1"/>
          </p:cNvSpPr>
          <p:nvPr>
            <p:ph idx="1"/>
          </p:nvPr>
        </p:nvSpPr>
        <p:spPr>
          <a:xfrm>
            <a:off x="405822" y="1954738"/>
            <a:ext cx="8420937" cy="2593022"/>
          </a:xfrm>
        </p:spPr>
        <p:txBody>
          <a:bodyPr vert="horz" lIns="91440" tIns="45720" rIns="91440" bIns="45720" rtlCol="0" anchor="t">
            <a:noAutofit/>
          </a:bodyPr>
          <a:lstStyle/>
          <a:p>
            <a:pPr>
              <a:spcBef>
                <a:spcPts val="0"/>
              </a:spcBef>
              <a:spcAft>
                <a:spcPts val="1200"/>
              </a:spcAft>
            </a:pPr>
            <a:r>
              <a:rPr lang="en-US" sz="1800"/>
              <a:t>Individuals seeking SIJ status: </a:t>
            </a:r>
          </a:p>
          <a:p>
            <a:pPr marL="457200" indent="-457200">
              <a:spcBef>
                <a:spcPts val="0"/>
              </a:spcBef>
              <a:spcAft>
                <a:spcPts val="1200"/>
              </a:spcAft>
              <a:buFont typeface="+mj-lt"/>
              <a:buAutoNum type="arabicPeriod"/>
            </a:pPr>
            <a:r>
              <a:rPr lang="en-US" sz="1800"/>
              <a:t>Must be under 21;</a:t>
            </a:r>
          </a:p>
          <a:p>
            <a:pPr marL="457200" indent="-457200">
              <a:spcBef>
                <a:spcPts val="0"/>
              </a:spcBef>
              <a:spcAft>
                <a:spcPts val="1200"/>
              </a:spcAft>
              <a:buFont typeface="+mj-lt"/>
              <a:buAutoNum type="arabicPeriod"/>
            </a:pPr>
            <a:r>
              <a:rPr lang="en-US" sz="1800"/>
              <a:t>Must be unmarried;</a:t>
            </a:r>
          </a:p>
          <a:p>
            <a:pPr marL="457200" indent="-457200">
              <a:spcBef>
                <a:spcPts val="0"/>
              </a:spcBef>
              <a:spcAft>
                <a:spcPts val="1200"/>
              </a:spcAft>
              <a:buFont typeface="+mj-lt"/>
              <a:buAutoNum type="arabicPeriod"/>
            </a:pPr>
            <a:r>
              <a:rPr lang="en-US" sz="1800"/>
              <a:t>Must be present in the United States; and </a:t>
            </a:r>
            <a:endParaRPr lang="en-US" sz="1800">
              <a:cs typeface="Calibri"/>
            </a:endParaRPr>
          </a:p>
          <a:p>
            <a:pPr marL="1120140" lvl="4" indent="-457200">
              <a:buFont typeface="+mj-lt"/>
              <a:buAutoNum type="alphaUcPeriod"/>
            </a:pPr>
            <a:endParaRPr lang="en-US" sz="1800"/>
          </a:p>
        </p:txBody>
      </p:sp>
      <p:sp>
        <p:nvSpPr>
          <p:cNvPr id="6" name="Footer Placeholder 5">
            <a:extLst>
              <a:ext uri="{FF2B5EF4-FFF2-40B4-BE49-F238E27FC236}">
                <a16:creationId xmlns:a16="http://schemas.microsoft.com/office/drawing/2014/main" id="{73F3714B-FD67-2BC5-CF4A-BF2856FE371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98102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3" y="1021493"/>
            <a:ext cx="8420936" cy="724930"/>
          </a:xfrm>
        </p:spPr>
        <p:txBody>
          <a:bodyPr>
            <a:normAutofit/>
          </a:bodyPr>
          <a:lstStyle/>
          <a:p>
            <a:pPr algn="ctr"/>
            <a:r>
              <a:rPr lang="en-US"/>
              <a:t>Eligibility Requirements (Cont.)</a:t>
            </a:r>
          </a:p>
        </p:txBody>
      </p:sp>
      <p:sp>
        <p:nvSpPr>
          <p:cNvPr id="3" name="Content Placeholder 2"/>
          <p:cNvSpPr>
            <a:spLocks noGrp="1"/>
          </p:cNvSpPr>
          <p:nvPr>
            <p:ph idx="1"/>
          </p:nvPr>
        </p:nvSpPr>
        <p:spPr>
          <a:xfrm>
            <a:off x="405822" y="1573427"/>
            <a:ext cx="8420937" cy="3396138"/>
          </a:xfrm>
        </p:spPr>
        <p:txBody>
          <a:bodyPr vert="horz" lIns="91440" tIns="45720" rIns="91440" bIns="45720" rtlCol="0" anchor="t">
            <a:noAutofit/>
          </a:bodyPr>
          <a:lstStyle/>
          <a:p>
            <a:pPr marL="457200" indent="-457200">
              <a:buFont typeface="+mj-lt"/>
              <a:buAutoNum type="arabicPeriod" startAt="4"/>
            </a:pPr>
            <a:r>
              <a:rPr lang="en-US" sz="1500"/>
              <a:t>Must obtain a juvenile court order finding:</a:t>
            </a:r>
            <a:endParaRPr lang="en-US" sz="1500">
              <a:cs typeface="Calibri"/>
            </a:endParaRPr>
          </a:p>
          <a:p>
            <a:pPr marL="1124585" lvl="1" indent="-457200">
              <a:spcAft>
                <a:spcPts val="600"/>
              </a:spcAft>
              <a:buFont typeface="+mj-lt"/>
              <a:buAutoNum type="alphaUcPeriod"/>
            </a:pPr>
            <a:r>
              <a:rPr lang="en-US" sz="1500"/>
              <a:t>Dependency or custody – </a:t>
            </a:r>
            <a:endParaRPr lang="en-US" sz="1500">
              <a:cs typeface="Calibri"/>
            </a:endParaRPr>
          </a:p>
          <a:p>
            <a:pPr marL="1718945" lvl="3" indent="-347345">
              <a:spcAft>
                <a:spcPts val="600"/>
              </a:spcAft>
              <a:buFont typeface="Arial" panose="020B0604020202020204" pitchFamily="34" charset="0"/>
              <a:buChar char="•"/>
            </a:pPr>
            <a:r>
              <a:rPr lang="en-US" sz="1500"/>
              <a:t>The individual is dependent on the court, under the custody of the state agency or entity, or an individual or entity appointed by the court;</a:t>
            </a:r>
          </a:p>
          <a:p>
            <a:pPr marL="1144588" lvl="1" indent="-477838" defTabSz="571500">
              <a:spcAft>
                <a:spcPts val="600"/>
              </a:spcAft>
              <a:buFont typeface="+mj-lt"/>
              <a:buAutoNum type="alphaUcPeriod" startAt="2"/>
            </a:pPr>
            <a:r>
              <a:rPr lang="en-US" sz="1500"/>
              <a:t>Family reunification is not viable –</a:t>
            </a:r>
            <a:endParaRPr lang="en-US" sz="1500">
              <a:cs typeface="Calibri" panose="020F0502020204030204"/>
            </a:endParaRPr>
          </a:p>
          <a:p>
            <a:pPr marL="1714500" lvl="4" indent="-342900">
              <a:lnSpc>
                <a:spcPct val="100000"/>
              </a:lnSpc>
              <a:spcAft>
                <a:spcPts val="600"/>
              </a:spcAft>
              <a:buFont typeface="Arial" panose="020B0604020202020204" pitchFamily="34" charset="0"/>
              <a:buChar char="•"/>
            </a:pPr>
            <a:r>
              <a:rPr lang="en-US" sz="1500"/>
              <a:t>Reunification with one or both of the individual’s parents is not viable due to abuse, abandonment, neglect, or similar basis under state law;</a:t>
            </a:r>
          </a:p>
          <a:p>
            <a:pPr marL="1146175" lvl="1" indent="-479425">
              <a:spcAft>
                <a:spcPts val="600"/>
              </a:spcAft>
              <a:buAutoNum type="alphaUcPeriod" startAt="2"/>
            </a:pPr>
            <a:r>
              <a:rPr lang="en-US" sz="1500"/>
              <a:t>Not in best interest of juvenile to return –</a:t>
            </a:r>
            <a:endParaRPr lang="en-US" sz="1500">
              <a:cs typeface="Calibri" panose="020F0502020204030204"/>
            </a:endParaRPr>
          </a:p>
          <a:p>
            <a:pPr marL="1718945" lvl="3" indent="-347345">
              <a:lnSpc>
                <a:spcPct val="100000"/>
              </a:lnSpc>
              <a:spcAft>
                <a:spcPts val="600"/>
              </a:spcAft>
              <a:buFont typeface="Arial" panose="020B0604020202020204" pitchFamily="34" charset="0"/>
              <a:buChar char="•"/>
            </a:pPr>
            <a:r>
              <a:rPr lang="en-US" sz="1500"/>
              <a:t>Court must make a finding that it would not be in the juvenile’s best interest to be returned to the juvenile’s (or the juvenile’s parent’s) country of nationality or last habitual residence.</a:t>
            </a:r>
          </a:p>
          <a:p>
            <a:pPr marL="971550" lvl="2" indent="-285750">
              <a:spcAft>
                <a:spcPts val="1200"/>
              </a:spcAft>
              <a:buFont typeface="Arial" panose="020B0604020202020204" pitchFamily="34" charset="0"/>
              <a:buChar char="•"/>
            </a:pPr>
            <a:r>
              <a:rPr lang="en-US" sz="1200"/>
              <a:t>Reference: INA § 101(a)(27)(J).</a:t>
            </a:r>
            <a:endParaRPr lang="en-US" sz="1200">
              <a:cs typeface="Calibri"/>
            </a:endParaRPr>
          </a:p>
        </p:txBody>
      </p:sp>
      <p:sp>
        <p:nvSpPr>
          <p:cNvPr id="5" name="Footer Placeholder 4">
            <a:extLst>
              <a:ext uri="{FF2B5EF4-FFF2-40B4-BE49-F238E27FC236}">
                <a16:creationId xmlns:a16="http://schemas.microsoft.com/office/drawing/2014/main" id="{6D9ED3A2-F703-FDFA-EE21-E74CAB3090B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80436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3" y="1400608"/>
            <a:ext cx="8420936" cy="664636"/>
          </a:xfrm>
        </p:spPr>
        <p:txBody>
          <a:bodyPr>
            <a:normAutofit/>
          </a:bodyPr>
          <a:lstStyle/>
          <a:p>
            <a:pPr algn="ctr"/>
            <a:r>
              <a:rPr lang="en-US"/>
              <a:t>Examples</a:t>
            </a:r>
          </a:p>
        </p:txBody>
      </p:sp>
      <p:sp>
        <p:nvSpPr>
          <p:cNvPr id="3" name="Content Placeholder 2"/>
          <p:cNvSpPr>
            <a:spLocks noGrp="1"/>
          </p:cNvSpPr>
          <p:nvPr>
            <p:ph idx="1"/>
          </p:nvPr>
        </p:nvSpPr>
        <p:spPr>
          <a:xfrm>
            <a:off x="405822" y="2134516"/>
            <a:ext cx="8420937" cy="2593022"/>
          </a:xfrm>
        </p:spPr>
        <p:txBody>
          <a:bodyPr vert="horz" lIns="91440" tIns="45720" rIns="91440" bIns="45720" rtlCol="0" anchor="t">
            <a:normAutofit/>
          </a:bodyPr>
          <a:lstStyle/>
          <a:p>
            <a:pPr>
              <a:spcAft>
                <a:spcPts val="1200"/>
              </a:spcAft>
            </a:pPr>
            <a:r>
              <a:rPr lang="en-US" sz="2000"/>
              <a:t>Examples</a:t>
            </a:r>
            <a:r>
              <a:rPr lang="en-US" sz="2000">
                <a:effectLst/>
              </a:rPr>
              <a:t> of when a child may be eligible for SIJ status include (but are not limited to)</a:t>
            </a:r>
            <a:r>
              <a:rPr lang="en-US" sz="2000"/>
              <a:t>:</a:t>
            </a:r>
            <a:endParaRPr lang="en-US" sz="2000">
              <a:effectLst/>
            </a:endParaRPr>
          </a:p>
          <a:p>
            <a:pPr marL="628650" lvl="1" indent="-285750">
              <a:spcAft>
                <a:spcPts val="1200"/>
              </a:spcAft>
              <a:buFont typeface="Arial" panose="020B0604020202020204" pitchFamily="34" charset="0"/>
              <a:buChar char="•"/>
            </a:pPr>
            <a:r>
              <a:rPr lang="en-US" sz="2000"/>
              <a:t>C</a:t>
            </a:r>
            <a:r>
              <a:rPr lang="en-US" sz="2000">
                <a:effectLst/>
              </a:rPr>
              <a:t>hild </a:t>
            </a:r>
            <a:r>
              <a:rPr lang="en-US" sz="2000"/>
              <a:t>abused</a:t>
            </a:r>
            <a:r>
              <a:rPr lang="en-US" sz="2000">
                <a:effectLst/>
              </a:rPr>
              <a:t> </a:t>
            </a:r>
            <a:r>
              <a:rPr lang="en-US" sz="2000"/>
              <a:t>before</a:t>
            </a:r>
            <a:r>
              <a:rPr lang="en-US" sz="2000">
                <a:effectLst/>
              </a:rPr>
              <a:t> arriving to </a:t>
            </a:r>
            <a:r>
              <a:rPr lang="en-US" sz="2000"/>
              <a:t>or</a:t>
            </a:r>
            <a:r>
              <a:rPr lang="en-US" sz="2000">
                <a:effectLst/>
              </a:rPr>
              <a:t> while in the United States; or</a:t>
            </a:r>
          </a:p>
          <a:p>
            <a:pPr marL="628650" lvl="1" indent="-285750">
              <a:spcAft>
                <a:spcPts val="1200"/>
              </a:spcAft>
              <a:buChar char="•"/>
            </a:pPr>
            <a:r>
              <a:rPr lang="en-US" sz="2000">
                <a:effectLst/>
              </a:rPr>
              <a:t>Child </a:t>
            </a:r>
            <a:r>
              <a:rPr lang="en-US" sz="2000"/>
              <a:t>in state agency custody (e.g., foster care).</a:t>
            </a:r>
            <a:r>
              <a:rPr lang="en-US" sz="2000">
                <a:effectLst/>
              </a:rPr>
              <a:t> </a:t>
            </a:r>
            <a:endParaRPr lang="en-US" sz="2000"/>
          </a:p>
          <a:p>
            <a:pPr lvl="1"/>
            <a:endParaRPr lang="en-US" sz="2400">
              <a:effectLst/>
              <a:cs typeface="Calibri"/>
            </a:endParaRPr>
          </a:p>
          <a:p>
            <a:pPr marL="285750" indent="-285750">
              <a:buFont typeface="Arial" panose="020B0604020202020204" pitchFamily="34" charset="0"/>
              <a:buChar char="•"/>
            </a:pPr>
            <a:endParaRPr lang="en-US" sz="2800"/>
          </a:p>
        </p:txBody>
      </p:sp>
      <p:sp>
        <p:nvSpPr>
          <p:cNvPr id="5" name="Footer Placeholder 4">
            <a:extLst>
              <a:ext uri="{FF2B5EF4-FFF2-40B4-BE49-F238E27FC236}">
                <a16:creationId xmlns:a16="http://schemas.microsoft.com/office/drawing/2014/main" id="{9DD80A02-4FAF-D616-A22F-E08A04EC878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81343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925" y="939439"/>
            <a:ext cx="7351106" cy="664636"/>
          </a:xfrm>
        </p:spPr>
        <p:txBody>
          <a:bodyPr>
            <a:normAutofit/>
          </a:bodyPr>
          <a:lstStyle/>
          <a:p>
            <a:pPr algn="ctr"/>
            <a:r>
              <a:rPr lang="en-US"/>
              <a:t>Summary of Eligibility Requirements</a:t>
            </a:r>
          </a:p>
        </p:txBody>
      </p:sp>
      <p:graphicFrame>
        <p:nvGraphicFramePr>
          <p:cNvPr id="6" name="Table 5" descr="Two column table with two columns titled &quot;petitioner must&quot; and &quot;when?&quot; summarizing eligibility requirements."/>
          <p:cNvGraphicFramePr>
            <a:graphicFrameLocks noGrp="1"/>
          </p:cNvGraphicFramePr>
          <p:nvPr>
            <p:extLst>
              <p:ext uri="{D42A27DB-BD31-4B8C-83A1-F6EECF244321}">
                <p14:modId xmlns:p14="http://schemas.microsoft.com/office/powerpoint/2010/main" val="357609101"/>
              </p:ext>
            </p:extLst>
          </p:nvPr>
        </p:nvGraphicFramePr>
        <p:xfrm>
          <a:off x="95249" y="1518023"/>
          <a:ext cx="8953501" cy="3461670"/>
        </p:xfrm>
        <a:graphic>
          <a:graphicData uri="http://schemas.openxmlformats.org/drawingml/2006/table">
            <a:tbl>
              <a:tblPr firstRow="1" bandRow="1">
                <a:tableStyleId>{5C22544A-7EE6-4342-B048-85BDC9FD1C3A}</a:tableStyleId>
              </a:tblPr>
              <a:tblGrid>
                <a:gridCol w="3823138">
                  <a:extLst>
                    <a:ext uri="{9D8B030D-6E8A-4147-A177-3AD203B41FA5}">
                      <a16:colId xmlns:a16="http://schemas.microsoft.com/office/drawing/2014/main" val="2498479557"/>
                    </a:ext>
                  </a:extLst>
                </a:gridCol>
                <a:gridCol w="5130363">
                  <a:extLst>
                    <a:ext uri="{9D8B030D-6E8A-4147-A177-3AD203B41FA5}">
                      <a16:colId xmlns:a16="http://schemas.microsoft.com/office/drawing/2014/main" val="3427753410"/>
                    </a:ext>
                  </a:extLst>
                </a:gridCol>
              </a:tblGrid>
              <a:tr h="342235">
                <a:tc>
                  <a:txBody>
                    <a:bodyPr/>
                    <a:lstStyle/>
                    <a:p>
                      <a:r>
                        <a:rPr lang="en-US" sz="1800" dirty="0"/>
                        <a:t>Petitioner Must:</a:t>
                      </a:r>
                    </a:p>
                  </a:txBody>
                  <a:tcPr/>
                </a:tc>
                <a:tc>
                  <a:txBody>
                    <a:bodyPr/>
                    <a:lstStyle/>
                    <a:p>
                      <a:r>
                        <a:rPr lang="en-US" sz="1800"/>
                        <a:t>When?</a:t>
                      </a:r>
                    </a:p>
                  </a:txBody>
                  <a:tcPr/>
                </a:tc>
                <a:extLst>
                  <a:ext uri="{0D108BD9-81ED-4DB2-BD59-A6C34878D82A}">
                    <a16:rowId xmlns:a16="http://schemas.microsoft.com/office/drawing/2014/main" val="3947251600"/>
                  </a:ext>
                </a:extLst>
              </a:tr>
              <a:tr h="323737">
                <a:tc>
                  <a:txBody>
                    <a:bodyPr/>
                    <a:lstStyle/>
                    <a:p>
                      <a:r>
                        <a:rPr lang="en-US" sz="1700"/>
                        <a:t>Be under 21 years old</a:t>
                      </a:r>
                    </a:p>
                  </a:txBody>
                  <a:tcPr/>
                </a:tc>
                <a:tc>
                  <a:txBody>
                    <a:bodyPr/>
                    <a:lstStyle/>
                    <a:p>
                      <a:r>
                        <a:rPr lang="en-US" sz="1700"/>
                        <a:t>At time of filing</a:t>
                      </a:r>
                      <a:r>
                        <a:rPr lang="en-US" sz="1700" baseline="0"/>
                        <a:t> Form I-360</a:t>
                      </a:r>
                    </a:p>
                  </a:txBody>
                  <a:tcPr/>
                </a:tc>
                <a:extLst>
                  <a:ext uri="{0D108BD9-81ED-4DB2-BD59-A6C34878D82A}">
                    <a16:rowId xmlns:a16="http://schemas.microsoft.com/office/drawing/2014/main" val="2923016553"/>
                  </a:ext>
                </a:extLst>
              </a:tr>
              <a:tr h="564226">
                <a:tc>
                  <a:txBody>
                    <a:bodyPr/>
                    <a:lstStyle/>
                    <a:p>
                      <a:r>
                        <a:rPr lang="en-US" sz="1700"/>
                        <a:t>Be living in the United States</a:t>
                      </a:r>
                    </a:p>
                  </a:txBody>
                  <a:tcPr/>
                </a:tc>
                <a:tc>
                  <a:txBody>
                    <a:bodyPr/>
                    <a:lstStyle/>
                    <a:p>
                      <a:r>
                        <a:rPr lang="en-US" sz="1700"/>
                        <a:t>At</a:t>
                      </a:r>
                      <a:r>
                        <a:rPr lang="en-US" sz="1700" baseline="0"/>
                        <a:t> time of filing Form I-360 </a:t>
                      </a:r>
                      <a:r>
                        <a:rPr lang="en-US" sz="1700" b="1" baseline="0"/>
                        <a:t>AND </a:t>
                      </a:r>
                    </a:p>
                    <a:p>
                      <a:r>
                        <a:rPr lang="en-US" sz="1700" baseline="0"/>
                        <a:t>At time decision made on Form I-360 </a:t>
                      </a:r>
                      <a:endParaRPr lang="en-US" sz="1700"/>
                    </a:p>
                  </a:txBody>
                  <a:tcPr/>
                </a:tc>
                <a:extLst>
                  <a:ext uri="{0D108BD9-81ED-4DB2-BD59-A6C34878D82A}">
                    <a16:rowId xmlns:a16="http://schemas.microsoft.com/office/drawing/2014/main" val="2794420129"/>
                  </a:ext>
                </a:extLst>
              </a:tr>
              <a:tr h="564226">
                <a:tc>
                  <a:txBody>
                    <a:bodyPr/>
                    <a:lstStyle/>
                    <a:p>
                      <a:r>
                        <a:rPr lang="en-US" sz="1700"/>
                        <a:t>Be unmarried </a:t>
                      </a:r>
                    </a:p>
                  </a:txBody>
                  <a:tcPr/>
                </a:tc>
                <a:tc>
                  <a:txBody>
                    <a:bodyPr/>
                    <a:lstStyle/>
                    <a:p>
                      <a:r>
                        <a:rPr lang="en-US" sz="1700"/>
                        <a:t>At</a:t>
                      </a:r>
                      <a:r>
                        <a:rPr lang="en-US" sz="1700" baseline="0"/>
                        <a:t> time of filing Form I-360 </a:t>
                      </a:r>
                      <a:r>
                        <a:rPr lang="en-US" sz="1700" b="1" baseline="0"/>
                        <a:t>AND </a:t>
                      </a:r>
                    </a:p>
                    <a:p>
                      <a:r>
                        <a:rPr lang="en-US" sz="1700" baseline="0"/>
                        <a:t>At time decision made on Form I-360</a:t>
                      </a:r>
                      <a:endParaRPr lang="en-US" sz="1700"/>
                    </a:p>
                  </a:txBody>
                  <a:tcPr/>
                </a:tc>
                <a:extLst>
                  <a:ext uri="{0D108BD9-81ED-4DB2-BD59-A6C34878D82A}">
                    <a16:rowId xmlns:a16="http://schemas.microsoft.com/office/drawing/2014/main" val="3456323086"/>
                  </a:ext>
                </a:extLst>
              </a:tr>
              <a:tr h="1526190">
                <a:tc>
                  <a:txBody>
                    <a:bodyPr/>
                    <a:lstStyle/>
                    <a:p>
                      <a:r>
                        <a:rPr lang="en-US" sz="1700"/>
                        <a:t>Have a valid juvenile court order declaring</a:t>
                      </a:r>
                      <a:r>
                        <a:rPr lang="en-US" sz="1700" baseline="0"/>
                        <a:t> dependency</a:t>
                      </a:r>
                      <a:endParaRPr lang="en-US" sz="1700"/>
                    </a:p>
                  </a:txBody>
                  <a:tcPr/>
                </a:tc>
                <a:tc>
                  <a:txBody>
                    <a:bodyPr/>
                    <a:lstStyle/>
                    <a:p>
                      <a:r>
                        <a:rPr lang="en-US" sz="1700" dirty="0"/>
                        <a:t>At</a:t>
                      </a:r>
                      <a:r>
                        <a:rPr lang="en-US" sz="1700" baseline="0" dirty="0"/>
                        <a:t> time of filing Form I-360 </a:t>
                      </a:r>
                      <a:r>
                        <a:rPr lang="en-US" sz="1700" b="1" baseline="0" dirty="0"/>
                        <a:t>AND </a:t>
                      </a:r>
                    </a:p>
                    <a:p>
                      <a:r>
                        <a:rPr lang="en-US" sz="1700" baseline="0" dirty="0"/>
                        <a:t>At time decision made on Form I-360, </a:t>
                      </a:r>
                      <a:r>
                        <a:rPr lang="en-US" sz="1700" i="1" baseline="0" dirty="0"/>
                        <a:t>u</a:t>
                      </a:r>
                      <a:r>
                        <a:rPr lang="en-US" sz="1700" i="1" dirty="0"/>
                        <a:t>nless </a:t>
                      </a:r>
                      <a:r>
                        <a:rPr lang="en-US" sz="1700" i="0" dirty="0"/>
                        <a:t>individual</a:t>
                      </a:r>
                      <a:r>
                        <a:rPr lang="en-US" sz="1700" i="1" dirty="0"/>
                        <a:t>:</a:t>
                      </a:r>
                    </a:p>
                    <a:p>
                      <a:pPr marL="285750" indent="-285750" algn="l" defTabSz="685800" rtl="0" eaLnBrk="1" latinLnBrk="0" hangingPunct="1">
                        <a:buFont typeface="Arial" panose="020B0604020202020204" pitchFamily="34" charset="0"/>
                        <a:buChar char="•"/>
                      </a:pPr>
                      <a:r>
                        <a:rPr lang="en-US" sz="1700" kern="1200" dirty="0">
                          <a:solidFill>
                            <a:schemeClr val="dk1"/>
                          </a:solidFill>
                          <a:latin typeface="+mn-lt"/>
                          <a:ea typeface="+mn-ea"/>
                          <a:cs typeface="+mn-cs"/>
                        </a:rPr>
                        <a:t>Was adopted or placed in a permanent guardianship or</a:t>
                      </a:r>
                    </a:p>
                    <a:p>
                      <a:pPr marL="285750" indent="-285750" algn="l" defTabSz="685800" rtl="0" eaLnBrk="1" latinLnBrk="0" hangingPunct="1">
                        <a:buFont typeface="Arial" panose="020B0604020202020204" pitchFamily="34" charset="0"/>
                        <a:buChar char="•"/>
                      </a:pPr>
                      <a:r>
                        <a:rPr lang="en-US" sz="1700" kern="1200" dirty="0">
                          <a:solidFill>
                            <a:schemeClr val="dk1"/>
                          </a:solidFill>
                          <a:latin typeface="+mn-lt"/>
                          <a:ea typeface="+mn-ea"/>
                          <a:cs typeface="+mn-cs"/>
                        </a:rPr>
                        <a:t>Aged out of the juvenile court’s jurisdiction</a:t>
                      </a:r>
                    </a:p>
                  </a:txBody>
                  <a:tcPr/>
                </a:tc>
                <a:extLst>
                  <a:ext uri="{0D108BD9-81ED-4DB2-BD59-A6C34878D82A}">
                    <a16:rowId xmlns:a16="http://schemas.microsoft.com/office/drawing/2014/main" val="2017287996"/>
                  </a:ext>
                </a:extLst>
              </a:tr>
            </a:tbl>
          </a:graphicData>
        </a:graphic>
      </p:graphicFrame>
      <p:sp>
        <p:nvSpPr>
          <p:cNvPr id="5" name="Footer Placeholder 4">
            <a:extLst>
              <a:ext uri="{FF2B5EF4-FFF2-40B4-BE49-F238E27FC236}">
                <a16:creationId xmlns:a16="http://schemas.microsoft.com/office/drawing/2014/main" id="{7C7F4492-FE77-C835-D119-D379D9EF774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81254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Purpose</a:t>
            </a:r>
          </a:p>
        </p:txBody>
      </p:sp>
      <p:sp>
        <p:nvSpPr>
          <p:cNvPr id="3" name="Content Placeholder 2"/>
          <p:cNvSpPr>
            <a:spLocks noGrp="1"/>
          </p:cNvSpPr>
          <p:nvPr>
            <p:ph idx="1"/>
          </p:nvPr>
        </p:nvSpPr>
        <p:spPr/>
        <p:txBody>
          <a:bodyPr vert="horz" lIns="68580" tIns="34290" rIns="68580" bIns="34290" rtlCol="0" anchor="t">
            <a:normAutofit fontScale="85000" lnSpcReduction="20000"/>
          </a:bodyPr>
          <a:lstStyle/>
          <a:p>
            <a:pPr marL="342900" indent="-342900">
              <a:spcBef>
                <a:spcPts val="0"/>
              </a:spcBef>
              <a:spcAft>
                <a:spcPts val="1200"/>
              </a:spcAft>
              <a:buFont typeface="Arial" panose="020B0604020202020204" pitchFamily="34" charset="0"/>
              <a:buChar char="•"/>
            </a:pPr>
            <a:r>
              <a:rPr lang="en-US" sz="2300"/>
              <a:t>Provide a basic overview of issues pertaining to </a:t>
            </a:r>
            <a:r>
              <a:rPr lang="en-US" sz="2300" b="1"/>
              <a:t>juveniles</a:t>
            </a:r>
            <a:r>
              <a:rPr lang="en-US" sz="2300"/>
              <a:t> in immigration proceedings, </a:t>
            </a:r>
            <a:r>
              <a:rPr lang="en-US" sz="2300" b="1"/>
              <a:t>human trafficking</a:t>
            </a:r>
            <a:r>
              <a:rPr lang="en-US" sz="2300"/>
              <a:t>, and the legal framework underlying </a:t>
            </a:r>
            <a:r>
              <a:rPr lang="en-US" sz="2300" b="1"/>
              <a:t>Adjustment of Status</a:t>
            </a:r>
            <a:r>
              <a:rPr lang="en-US" sz="2300"/>
              <a:t>.</a:t>
            </a:r>
          </a:p>
          <a:p>
            <a:pPr marL="342900" indent="-342900">
              <a:spcBef>
                <a:spcPts val="0"/>
              </a:spcBef>
              <a:spcAft>
                <a:spcPts val="1200"/>
              </a:spcAft>
              <a:buFont typeface="Arial" panose="020B0604020202020204" pitchFamily="34" charset="0"/>
              <a:buChar char="•"/>
            </a:pPr>
            <a:r>
              <a:rPr lang="en-US" sz="2300"/>
              <a:t>The information in this lecture is </a:t>
            </a:r>
            <a:r>
              <a:rPr lang="en-US" sz="2300" b="1"/>
              <a:t>not a comprehensive review</a:t>
            </a:r>
            <a:r>
              <a:rPr lang="en-US" sz="2300"/>
              <a:t> of the topics that will be covered in the model hearings. Rather, this lecture provides targeted information to give context to the issues raised in the model hearings.</a:t>
            </a:r>
            <a:endParaRPr lang="en-US" sz="2300">
              <a:cs typeface="Calibri" panose="020F0502020204030204"/>
            </a:endParaRPr>
          </a:p>
          <a:p>
            <a:pPr marL="342900" indent="-342900">
              <a:spcBef>
                <a:spcPts val="0"/>
              </a:spcBef>
              <a:spcAft>
                <a:spcPts val="1200"/>
              </a:spcAft>
              <a:buFont typeface="Arial" panose="020B0604020202020204" pitchFamily="34" charset="0"/>
              <a:buChar char="•"/>
            </a:pPr>
            <a:r>
              <a:rPr lang="en-US" sz="2300"/>
              <a:t>For further information, please consult the relevant legal authorities, including statutes, regulations, and case law.</a:t>
            </a:r>
            <a:endParaRPr lang="en-US" sz="2300">
              <a:cs typeface="Calibri"/>
            </a:endParaRPr>
          </a:p>
          <a:p>
            <a:endParaRPr lang="en-US" sz="2250"/>
          </a:p>
        </p:txBody>
      </p:sp>
      <p:sp>
        <p:nvSpPr>
          <p:cNvPr id="5" name="Footer Placeholder 4">
            <a:extLst>
              <a:ext uri="{FF2B5EF4-FFF2-40B4-BE49-F238E27FC236}">
                <a16:creationId xmlns:a16="http://schemas.microsoft.com/office/drawing/2014/main" id="{95607DEA-42EA-148F-9909-E1D27D58CF7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1023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E179-8DDE-80E7-5407-6834D7B8A2D4}"/>
              </a:ext>
            </a:extLst>
          </p:cNvPr>
          <p:cNvSpPr>
            <a:spLocks noGrp="1"/>
          </p:cNvSpPr>
          <p:nvPr>
            <p:ph type="title"/>
          </p:nvPr>
        </p:nvSpPr>
        <p:spPr/>
        <p:txBody>
          <a:bodyPr/>
          <a:lstStyle/>
          <a:p>
            <a:pPr algn="ctr"/>
            <a:r>
              <a:rPr lang="en-US">
                <a:cs typeface="Calibri"/>
              </a:rPr>
              <a:t>The SIJS Process</a:t>
            </a:r>
            <a:endParaRPr lang="en-US"/>
          </a:p>
        </p:txBody>
      </p:sp>
      <p:sp>
        <p:nvSpPr>
          <p:cNvPr id="11" name="Content Placeholder 10">
            <a:extLst>
              <a:ext uri="{FF2B5EF4-FFF2-40B4-BE49-F238E27FC236}">
                <a16:creationId xmlns:a16="http://schemas.microsoft.com/office/drawing/2014/main" id="{627C6AE6-FF60-6AF6-0091-3CE549D4F44D}"/>
              </a:ext>
            </a:extLst>
          </p:cNvPr>
          <p:cNvSpPr>
            <a:spLocks noGrp="1"/>
          </p:cNvSpPr>
          <p:nvPr>
            <p:ph idx="1"/>
          </p:nvPr>
        </p:nvSpPr>
        <p:spPr/>
        <p:txBody>
          <a:bodyPr vert="horz" lIns="91440" tIns="45720" rIns="91440" bIns="45720" rtlCol="0" anchor="t">
            <a:normAutofit/>
          </a:bodyPr>
          <a:lstStyle/>
          <a:p>
            <a:pPr marL="342900" indent="-342900">
              <a:spcAft>
                <a:spcPts val="1200"/>
              </a:spcAft>
              <a:buAutoNum type="arabicPeriod"/>
            </a:pPr>
            <a:r>
              <a:rPr lang="en-US" sz="2000" dirty="0"/>
              <a:t>Noncitizen </a:t>
            </a:r>
            <a:r>
              <a:rPr lang="en-US" sz="2000" b="1" dirty="0"/>
              <a:t>must</a:t>
            </a:r>
            <a:r>
              <a:rPr lang="en-US" sz="2000" dirty="0"/>
              <a:t> obtain state court dependency order.</a:t>
            </a:r>
          </a:p>
          <a:p>
            <a:pPr marL="342900" indent="-342900">
              <a:spcAft>
                <a:spcPts val="1200"/>
              </a:spcAft>
              <a:buAutoNum type="arabicPeriod"/>
            </a:pPr>
            <a:r>
              <a:rPr lang="en-US" sz="2000" dirty="0"/>
              <a:t>Noncitizen </a:t>
            </a:r>
            <a:r>
              <a:rPr lang="en-US" sz="2000" b="1" dirty="0"/>
              <a:t>must</a:t>
            </a:r>
            <a:r>
              <a:rPr lang="en-US" sz="2000" dirty="0"/>
              <a:t> file a petition with USCIS for SIJ status (Form I-360). </a:t>
            </a:r>
          </a:p>
          <a:p>
            <a:pPr marL="342900" indent="-342900">
              <a:spcAft>
                <a:spcPts val="1200"/>
              </a:spcAft>
              <a:buAutoNum type="arabicPeriod"/>
            </a:pPr>
            <a:r>
              <a:rPr lang="en-US" sz="2000" dirty="0"/>
              <a:t>Noncitizen </a:t>
            </a:r>
            <a:r>
              <a:rPr lang="en-US" sz="2000" b="1" dirty="0"/>
              <a:t>may</a:t>
            </a:r>
            <a:r>
              <a:rPr lang="en-US" sz="2000" dirty="0"/>
              <a:t> seek Adjustment of Status (Form I-485).</a:t>
            </a:r>
          </a:p>
          <a:p>
            <a:pPr marL="685800" lvl="1" indent="-342900">
              <a:spcAft>
                <a:spcPts val="1200"/>
              </a:spcAft>
              <a:buChar char="•"/>
            </a:pPr>
            <a:r>
              <a:rPr lang="en-US" sz="2000" dirty="0"/>
              <a:t>Generally, noncitizen may file for adjustment only after the Form I-360 has been approved and the priority date is current.</a:t>
            </a:r>
            <a:endParaRPr lang="en-US" sz="2000" dirty="0">
              <a:cs typeface="Calibri" panose="020F0502020204030204"/>
            </a:endParaRPr>
          </a:p>
          <a:p>
            <a:endParaRPr lang="en-US" dirty="0"/>
          </a:p>
        </p:txBody>
      </p:sp>
      <p:sp>
        <p:nvSpPr>
          <p:cNvPr id="5" name="Footer Placeholder 4">
            <a:extLst>
              <a:ext uri="{FF2B5EF4-FFF2-40B4-BE49-F238E27FC236}">
                <a16:creationId xmlns:a16="http://schemas.microsoft.com/office/drawing/2014/main" id="{8F7A6B8B-DFCD-F129-B186-8C0D5ACF5E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443268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822" y="1860558"/>
            <a:ext cx="8420937" cy="2914641"/>
          </a:xfrm>
        </p:spPr>
        <p:txBody>
          <a:bodyPr>
            <a:noAutofit/>
          </a:bodyPr>
          <a:lstStyle/>
          <a:p>
            <a:r>
              <a:rPr lang="en-US" sz="1600" b="1" dirty="0"/>
              <a:t>Form:</a:t>
            </a:r>
          </a:p>
          <a:p>
            <a:pPr>
              <a:spcAft>
                <a:spcPts val="1200"/>
              </a:spcAft>
            </a:pPr>
            <a:r>
              <a:rPr lang="en-US" sz="1600" dirty="0"/>
              <a:t>Form I-360, Petition for Amerasian, Widow(er), or Special Immigrant</a:t>
            </a:r>
          </a:p>
          <a:p>
            <a:pPr>
              <a:spcAft>
                <a:spcPts val="800"/>
              </a:spcAft>
            </a:pPr>
            <a:r>
              <a:rPr lang="en-US" sz="1600" b="1" dirty="0"/>
              <a:t>Supporting Documents:</a:t>
            </a:r>
          </a:p>
          <a:p>
            <a:pPr marL="342900" indent="-342900">
              <a:spcBef>
                <a:spcPts val="0"/>
              </a:spcBef>
              <a:buFont typeface="Arial" panose="020B0604020202020204" pitchFamily="34" charset="0"/>
              <a:buChar char="•"/>
            </a:pPr>
            <a:r>
              <a:rPr lang="en-US" sz="1600" dirty="0"/>
              <a:t>Evidence of age </a:t>
            </a:r>
          </a:p>
          <a:p>
            <a:pPr marL="342900" indent="-342900">
              <a:buFont typeface="Arial" panose="020B0604020202020204" pitchFamily="34" charset="0"/>
              <a:buChar char="•"/>
            </a:pPr>
            <a:r>
              <a:rPr lang="en-US" sz="1600" dirty="0"/>
              <a:t>Evidence of biometrics completion</a:t>
            </a:r>
          </a:p>
          <a:p>
            <a:pPr marL="342900" indent="-342900">
              <a:buFont typeface="Arial" panose="020B0604020202020204" pitchFamily="34" charset="0"/>
              <a:buChar char="•"/>
            </a:pPr>
            <a:r>
              <a:rPr lang="en-US" sz="1600" dirty="0"/>
              <a:t>Valid juvenile court order(s)</a:t>
            </a:r>
          </a:p>
          <a:p>
            <a:pPr marL="342900" indent="-342900">
              <a:buFont typeface="Arial" panose="020B0604020202020204" pitchFamily="34" charset="0"/>
              <a:buChar char="•"/>
            </a:pPr>
            <a:r>
              <a:rPr lang="en-US" sz="1600" dirty="0"/>
              <a:t>If applicable:</a:t>
            </a:r>
          </a:p>
          <a:p>
            <a:pPr marL="685800" lvl="1" indent="-342900">
              <a:buFont typeface="Arial" panose="020B0604020202020204" pitchFamily="34" charset="0"/>
              <a:buChar char="•"/>
            </a:pPr>
            <a:r>
              <a:rPr lang="en-US" sz="1600" dirty="0"/>
              <a:t>Written consent from the U.S. Department of Health &amp; Human Services</a:t>
            </a:r>
          </a:p>
          <a:p>
            <a:pPr marL="685800" lvl="1" indent="-342900">
              <a:buFont typeface="Arial" panose="020B0604020202020204" pitchFamily="34" charset="0"/>
              <a:buChar char="•"/>
            </a:pPr>
            <a:r>
              <a:rPr lang="en-US" sz="1600" dirty="0"/>
              <a:t>Form G-28, Notice of Entry of Appearance as Attorney or Accredited Representative</a:t>
            </a:r>
          </a:p>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p:txBody>
          <a:bodyPr>
            <a:normAutofit/>
          </a:bodyPr>
          <a:lstStyle/>
          <a:p>
            <a:pPr algn="ctr"/>
            <a:r>
              <a:rPr lang="en-US" dirty="0">
                <a:cs typeface="Calibri"/>
              </a:rPr>
              <a:t>SIJS Petition</a:t>
            </a:r>
          </a:p>
        </p:txBody>
      </p:sp>
      <p:sp>
        <p:nvSpPr>
          <p:cNvPr id="5" name="Footer Placeholder 4">
            <a:extLst>
              <a:ext uri="{FF2B5EF4-FFF2-40B4-BE49-F238E27FC236}">
                <a16:creationId xmlns:a16="http://schemas.microsoft.com/office/drawing/2014/main" id="{4950A5AE-E2FD-FD27-0939-11611875F3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571080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Human Trafficking</a:t>
            </a:r>
          </a:p>
        </p:txBody>
      </p:sp>
      <p:sp>
        <p:nvSpPr>
          <p:cNvPr id="7" name="Footer Placeholder 6">
            <a:extLst>
              <a:ext uri="{FF2B5EF4-FFF2-40B4-BE49-F238E27FC236}">
                <a16:creationId xmlns:a16="http://schemas.microsoft.com/office/drawing/2014/main" id="{EC5524C2-76B6-E72E-CFF9-9F2E1B2F6D0B}"/>
              </a:ext>
              <a:ext uri="{C183D7F6-B498-43B3-948B-1728B52AA6E4}">
                <adec:decorative xmlns:adec="http://schemas.microsoft.com/office/drawing/2017/decorative" val="1"/>
              </a:ext>
            </a:extLst>
          </p:cNvPr>
          <p:cNvSpPr>
            <a:spLocks noGrp="1"/>
          </p:cNvSpPr>
          <p:nvPr>
            <p:ph type="ftr" sz="quarter" idx="11"/>
          </p:nvPr>
        </p:nvSpPr>
        <p:spPr/>
        <p:txBody>
          <a:bodyPr/>
          <a:lstStyle/>
          <a:p>
            <a:pPr algn="r"/>
            <a:r>
              <a:rPr lang="en-US"/>
              <a:t>Executive Office for Immigration Review</a:t>
            </a:r>
          </a:p>
        </p:txBody>
      </p:sp>
    </p:spTree>
    <p:extLst>
      <p:ext uri="{BB962C8B-B14F-4D97-AF65-F5344CB8AC3E}">
        <p14:creationId xmlns:p14="http://schemas.microsoft.com/office/powerpoint/2010/main" val="342761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Basics of Human Trafficking</a:t>
            </a:r>
          </a:p>
        </p:txBody>
      </p:sp>
      <p:sp>
        <p:nvSpPr>
          <p:cNvPr id="2" name="Content Placeholder 1"/>
          <p:cNvSpPr>
            <a:spLocks noGrp="1"/>
          </p:cNvSpPr>
          <p:nvPr>
            <p:ph idx="1"/>
          </p:nvPr>
        </p:nvSpPr>
        <p:spPr>
          <a:xfrm>
            <a:off x="405823" y="2006495"/>
            <a:ext cx="8420937" cy="2593022"/>
          </a:xfrm>
        </p:spPr>
        <p:txBody>
          <a:bodyPr vert="horz" lIns="91440" tIns="45720" rIns="91440" bIns="45720" rtlCol="0" anchor="t">
            <a:noAutofit/>
          </a:bodyPr>
          <a:lstStyle/>
          <a:p>
            <a:pPr marL="285115" indent="-285115">
              <a:lnSpc>
                <a:spcPct val="110000"/>
              </a:lnSpc>
              <a:spcBef>
                <a:spcPts val="0"/>
              </a:spcBef>
              <a:spcAft>
                <a:spcPts val="1200"/>
              </a:spcAft>
              <a:buFont typeface="Arial" panose="020B0604020202020204" pitchFamily="34" charset="0"/>
              <a:buChar char="•"/>
            </a:pPr>
            <a:r>
              <a:rPr lang="en-US" sz="2000"/>
              <a:t>Human trafficking is a crime that involves exploiting a person for labor, services, or commercial sex.</a:t>
            </a:r>
          </a:p>
          <a:p>
            <a:pPr marL="285115" indent="-285115">
              <a:lnSpc>
                <a:spcPct val="110000"/>
              </a:lnSpc>
              <a:spcBef>
                <a:spcPts val="0"/>
              </a:spcBef>
              <a:spcAft>
                <a:spcPts val="1200"/>
              </a:spcAft>
              <a:buFont typeface="Arial" panose="020B0604020202020204" pitchFamily="34" charset="0"/>
              <a:buChar char="•"/>
            </a:pPr>
            <a:r>
              <a:rPr lang="en-US" sz="2000"/>
              <a:t>According to the </a:t>
            </a:r>
            <a:r>
              <a:rPr lang="en-US" sz="2000">
                <a:hlinkClick r:id="rId2"/>
              </a:rPr>
              <a:t>International </a:t>
            </a:r>
            <a:r>
              <a:rPr lang="en-US" sz="2000" err="1">
                <a:hlinkClick r:id="rId2"/>
              </a:rPr>
              <a:t>Labour</a:t>
            </a:r>
            <a:r>
              <a:rPr lang="en-US" sz="2000">
                <a:hlinkClick r:id="rId2"/>
              </a:rPr>
              <a:t> Organization</a:t>
            </a:r>
            <a:r>
              <a:rPr lang="en-US" sz="2000"/>
              <a:t>, out of the 27.6 million people worldwide trapped in forced labor, 17.3 million people are exploited in the private sector through such work as domestic work, construction or agriculture; 6.3 million people are trapped in forced sexual exploitation, and 3.9 million people are exploited through forced labor imposed by state authorities. </a:t>
            </a:r>
            <a:endParaRPr lang="en-US" sz="2000">
              <a:cs typeface="Calibri" panose="020F0502020204030204"/>
            </a:endParaRPr>
          </a:p>
          <a:p>
            <a:endParaRPr lang="en-US" sz="150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defTabSz="457189"/>
            <a:r>
              <a:rPr lang="en-US">
                <a:solidFill>
                  <a:srgbClr val="000000">
                    <a:tint val="75000"/>
                  </a:srgbClr>
                </a:solidFill>
                <a:latin typeface="Calibri" panose="020F0502020204030204"/>
              </a:rPr>
              <a:t>Executive Office for Immigration Review</a:t>
            </a:r>
          </a:p>
        </p:txBody>
      </p:sp>
    </p:spTree>
    <p:extLst>
      <p:ext uri="{BB962C8B-B14F-4D97-AF65-F5344CB8AC3E}">
        <p14:creationId xmlns:p14="http://schemas.microsoft.com/office/powerpoint/2010/main" val="413921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Basics of Human Trafficking (Cont.)</a:t>
            </a:r>
          </a:p>
        </p:txBody>
      </p:sp>
      <p:sp>
        <p:nvSpPr>
          <p:cNvPr id="2" name="Content Placeholder 1"/>
          <p:cNvSpPr>
            <a:spLocks noGrp="1"/>
          </p:cNvSpPr>
          <p:nvPr>
            <p:ph idx="1"/>
          </p:nvPr>
        </p:nvSpPr>
        <p:spPr/>
        <p:txBody>
          <a:bodyPr vert="horz" lIns="91440" tIns="45720" rIns="91440" bIns="45720" rtlCol="0" anchor="t">
            <a:noAutofit/>
          </a:bodyPr>
          <a:lstStyle/>
          <a:p>
            <a:pPr marL="285115" indent="-285115">
              <a:lnSpc>
                <a:spcPct val="110000"/>
              </a:lnSpc>
              <a:spcBef>
                <a:spcPts val="0"/>
              </a:spcBef>
              <a:spcAft>
                <a:spcPts val="1200"/>
              </a:spcAft>
              <a:buFont typeface="Arial" panose="020B0604020202020204" pitchFamily="34" charset="0"/>
              <a:buChar char="•"/>
            </a:pPr>
            <a:r>
              <a:rPr lang="en-US" sz="2000"/>
              <a:t>Although human trafficking can happen to anyone, some individuals are more vulnerable than others. Significant risk factors may include recent migration or relocation, substance abuse, involvement with the child welfare system, and homelessness.</a:t>
            </a:r>
          </a:p>
          <a:p>
            <a:pPr marL="285115" indent="-285115">
              <a:lnSpc>
                <a:spcPct val="110000"/>
              </a:lnSpc>
              <a:spcBef>
                <a:spcPts val="0"/>
              </a:spcBef>
              <a:spcAft>
                <a:spcPts val="1200"/>
              </a:spcAft>
              <a:buFont typeface="Arial" panose="020B0604020202020204" pitchFamily="34" charset="0"/>
              <a:buChar char="•"/>
            </a:pPr>
            <a:r>
              <a:rPr lang="en-US" sz="2000">
                <a:cs typeface="Calibri" panose="020F0502020204030204"/>
              </a:rPr>
              <a:t>To report suspected human trafficking incidents, contact </a:t>
            </a:r>
            <a:r>
              <a:rPr lang="en-US" sz="2000">
                <a:cs typeface="Calibri" panose="020F0502020204030204"/>
                <a:hlinkClick r:id="rId2"/>
              </a:rPr>
              <a:t>the National Human Trafficking Resource Center</a:t>
            </a:r>
            <a:r>
              <a:rPr lang="en-US" sz="2000">
                <a:cs typeface="Calibri" panose="020F0502020204030204"/>
              </a:rPr>
              <a:t> at (888) 373-7888. For emergencies, call 911.</a:t>
            </a:r>
          </a:p>
          <a:p>
            <a:pPr>
              <a:lnSpc>
                <a:spcPct val="110000"/>
              </a:lnSpc>
              <a:spcBef>
                <a:spcPts val="0"/>
              </a:spcBef>
              <a:spcAft>
                <a:spcPts val="1200"/>
              </a:spcAft>
            </a:pPr>
            <a:r>
              <a:rPr lang="en-US" sz="1600"/>
              <a:t>Learn more, visit: </a:t>
            </a:r>
            <a:r>
              <a:rPr lang="en-US" sz="1600">
                <a:hlinkClick r:id="rId3"/>
              </a:rPr>
              <a:t>International </a:t>
            </a:r>
            <a:r>
              <a:rPr lang="en-US" sz="1600" err="1">
                <a:hlinkClick r:id="rId3"/>
              </a:rPr>
              <a:t>Labour</a:t>
            </a:r>
            <a:r>
              <a:rPr lang="en-US" sz="1600">
                <a:hlinkClick r:id="rId3"/>
              </a:rPr>
              <a:t> Organization</a:t>
            </a:r>
            <a:r>
              <a:rPr lang="en-US" sz="1600"/>
              <a:t>; </a:t>
            </a:r>
            <a:r>
              <a:rPr lang="en-US" sz="1600">
                <a:hlinkClick r:id="rId4"/>
              </a:rPr>
              <a:t>Polaris (polarisproject.org)</a:t>
            </a:r>
            <a:endParaRPr lang="en-US" sz="1600">
              <a:cs typeface="Calibri" panose="020F0502020204030204"/>
            </a:endParaRPr>
          </a:p>
          <a:p>
            <a:endParaRPr lang="en-US" sz="150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defTabSz="457189"/>
            <a:r>
              <a:rPr lang="en-US">
                <a:solidFill>
                  <a:srgbClr val="000000">
                    <a:tint val="75000"/>
                  </a:srgbClr>
                </a:solidFill>
                <a:latin typeface="Calibri" panose="020F0502020204030204"/>
              </a:rPr>
              <a:t>Executive Office for Immigration Review</a:t>
            </a:r>
          </a:p>
        </p:txBody>
      </p:sp>
    </p:spTree>
    <p:extLst>
      <p:ext uri="{BB962C8B-B14F-4D97-AF65-F5344CB8AC3E}">
        <p14:creationId xmlns:p14="http://schemas.microsoft.com/office/powerpoint/2010/main" val="510268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Human Trafficking Misconceptions and Facts</a:t>
            </a:r>
          </a:p>
        </p:txBody>
      </p:sp>
      <p:graphicFrame>
        <p:nvGraphicFramePr>
          <p:cNvPr id="8" name="Table 8" descr="Table with two columns, &quot;myth&quot; and &quot;fact&quot; debunking some common human trafficking myths.">
            <a:extLst>
              <a:ext uri="{FF2B5EF4-FFF2-40B4-BE49-F238E27FC236}">
                <a16:creationId xmlns:a16="http://schemas.microsoft.com/office/drawing/2014/main" id="{46B2BD70-970F-9A28-8C9F-226425DC7F17}"/>
              </a:ext>
            </a:extLst>
          </p:cNvPr>
          <p:cNvGraphicFramePr>
            <a:graphicFrameLocks noGrp="1"/>
          </p:cNvGraphicFramePr>
          <p:nvPr>
            <p:extLst>
              <p:ext uri="{D42A27DB-BD31-4B8C-83A1-F6EECF244321}">
                <p14:modId xmlns:p14="http://schemas.microsoft.com/office/powerpoint/2010/main" val="3265701484"/>
              </p:ext>
            </p:extLst>
          </p:nvPr>
        </p:nvGraphicFramePr>
        <p:xfrm>
          <a:off x="499533" y="1957569"/>
          <a:ext cx="8261408" cy="2303876"/>
        </p:xfrm>
        <a:graphic>
          <a:graphicData uri="http://schemas.openxmlformats.org/drawingml/2006/table">
            <a:tbl>
              <a:tblPr firstRow="1" bandRow="1">
                <a:tableStyleId>{5C22544A-7EE6-4342-B048-85BDC9FD1C3A}</a:tableStyleId>
              </a:tblPr>
              <a:tblGrid>
                <a:gridCol w="4130704">
                  <a:extLst>
                    <a:ext uri="{9D8B030D-6E8A-4147-A177-3AD203B41FA5}">
                      <a16:colId xmlns:a16="http://schemas.microsoft.com/office/drawing/2014/main" val="4013053998"/>
                    </a:ext>
                  </a:extLst>
                </a:gridCol>
                <a:gridCol w="4130704">
                  <a:extLst>
                    <a:ext uri="{9D8B030D-6E8A-4147-A177-3AD203B41FA5}">
                      <a16:colId xmlns:a16="http://schemas.microsoft.com/office/drawing/2014/main" val="4285310389"/>
                    </a:ext>
                  </a:extLst>
                </a:gridCol>
              </a:tblGrid>
              <a:tr h="518592">
                <a:tc>
                  <a:txBody>
                    <a:bodyPr/>
                    <a:lstStyle/>
                    <a:p>
                      <a:r>
                        <a:rPr lang="en-US" sz="1500"/>
                        <a:t>Misconception</a:t>
                      </a:r>
                    </a:p>
                  </a:txBody>
                  <a:tcPr/>
                </a:tc>
                <a:tc>
                  <a:txBody>
                    <a:bodyPr/>
                    <a:lstStyle/>
                    <a:p>
                      <a:r>
                        <a:rPr lang="en-US" sz="1500"/>
                        <a:t>Fact</a:t>
                      </a:r>
                    </a:p>
                  </a:txBody>
                  <a:tcPr/>
                </a:tc>
                <a:extLst>
                  <a:ext uri="{0D108BD9-81ED-4DB2-BD59-A6C34878D82A}">
                    <a16:rowId xmlns:a16="http://schemas.microsoft.com/office/drawing/2014/main" val="2543418423"/>
                  </a:ext>
                </a:extLst>
              </a:tr>
              <a:tr h="12366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Human trafficking usually or always involves physical violence.</a:t>
                      </a:r>
                    </a:p>
                  </a:txBody>
                  <a:tcPr/>
                </a:tc>
                <a:tc>
                  <a:txBody>
                    <a:bodyPr/>
                    <a:lstStyle/>
                    <a:p>
                      <a:pPr marL="0" indent="0">
                        <a:buFont typeface="+mj-lt"/>
                        <a:buNone/>
                      </a:pPr>
                      <a:r>
                        <a:rPr lang="en-US" sz="1500"/>
                        <a:t>Legally, human trafficking is a violent crime, but most traffickers use psychological means, including false representation, manipulation, or threats.</a:t>
                      </a:r>
                    </a:p>
                  </a:txBody>
                  <a:tcPr/>
                </a:tc>
                <a:extLst>
                  <a:ext uri="{0D108BD9-81ED-4DB2-BD59-A6C34878D82A}">
                    <a16:rowId xmlns:a16="http://schemas.microsoft.com/office/drawing/2014/main" val="309163276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All human trafficking involves sex.</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Worldwide, experts believe there are more instances of labor trafficking than sex trafficking.</a:t>
                      </a:r>
                    </a:p>
                  </a:txBody>
                  <a:tcPr/>
                </a:tc>
                <a:extLst>
                  <a:ext uri="{0D108BD9-81ED-4DB2-BD59-A6C34878D82A}">
                    <a16:rowId xmlns:a16="http://schemas.microsoft.com/office/drawing/2014/main" val="2161337855"/>
                  </a:ext>
                </a:extLst>
              </a:tr>
            </a:tbl>
          </a:graphicData>
        </a:graphic>
      </p:graphicFrame>
      <p:sp>
        <p:nvSpPr>
          <p:cNvPr id="5" name="Footer Placeholder 4">
            <a:extLst>
              <a:ext uri="{FF2B5EF4-FFF2-40B4-BE49-F238E27FC236}">
                <a16:creationId xmlns:a16="http://schemas.microsoft.com/office/drawing/2014/main" id="{E6C85226-B85D-3112-98F5-98F182A229F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379859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Human Trafficking Misconceptions and Facts (Cont.)</a:t>
            </a:r>
          </a:p>
        </p:txBody>
      </p:sp>
      <p:graphicFrame>
        <p:nvGraphicFramePr>
          <p:cNvPr id="8" name="Table 8" descr="Continuation of the two-column human trafficking myths and facts table.">
            <a:extLst>
              <a:ext uri="{FF2B5EF4-FFF2-40B4-BE49-F238E27FC236}">
                <a16:creationId xmlns:a16="http://schemas.microsoft.com/office/drawing/2014/main" id="{46B2BD70-970F-9A28-8C9F-226425DC7F17}"/>
              </a:ext>
            </a:extLst>
          </p:cNvPr>
          <p:cNvGraphicFramePr>
            <a:graphicFrameLocks noGrp="1"/>
          </p:cNvGraphicFramePr>
          <p:nvPr>
            <p:extLst>
              <p:ext uri="{D42A27DB-BD31-4B8C-83A1-F6EECF244321}">
                <p14:modId xmlns:p14="http://schemas.microsoft.com/office/powerpoint/2010/main" val="1303670444"/>
              </p:ext>
            </p:extLst>
          </p:nvPr>
        </p:nvGraphicFramePr>
        <p:xfrm>
          <a:off x="727492" y="2020072"/>
          <a:ext cx="8055430" cy="2674620"/>
        </p:xfrm>
        <a:graphic>
          <a:graphicData uri="http://schemas.openxmlformats.org/drawingml/2006/table">
            <a:tbl>
              <a:tblPr firstRow="1" bandRow="1">
                <a:tableStyleId>{5C22544A-7EE6-4342-B048-85BDC9FD1C3A}</a:tableStyleId>
              </a:tblPr>
              <a:tblGrid>
                <a:gridCol w="4027715">
                  <a:extLst>
                    <a:ext uri="{9D8B030D-6E8A-4147-A177-3AD203B41FA5}">
                      <a16:colId xmlns:a16="http://schemas.microsoft.com/office/drawing/2014/main" val="4013053998"/>
                    </a:ext>
                  </a:extLst>
                </a:gridCol>
                <a:gridCol w="4027715">
                  <a:extLst>
                    <a:ext uri="{9D8B030D-6E8A-4147-A177-3AD203B41FA5}">
                      <a16:colId xmlns:a16="http://schemas.microsoft.com/office/drawing/2014/main" val="4285310389"/>
                    </a:ext>
                  </a:extLst>
                </a:gridCol>
              </a:tblGrid>
              <a:tr h="269436">
                <a:tc>
                  <a:txBody>
                    <a:bodyPr/>
                    <a:lstStyle/>
                    <a:p>
                      <a:r>
                        <a:rPr lang="en-US"/>
                        <a:t>Misconception</a:t>
                      </a:r>
                    </a:p>
                  </a:txBody>
                  <a:tcPr/>
                </a:tc>
                <a:tc>
                  <a:txBody>
                    <a:bodyPr/>
                    <a:lstStyle/>
                    <a:p>
                      <a:r>
                        <a:rPr lang="en-US"/>
                        <a:t>Fact</a:t>
                      </a:r>
                    </a:p>
                  </a:txBody>
                  <a:tcPr/>
                </a:tc>
                <a:extLst>
                  <a:ext uri="{0D108BD9-81ED-4DB2-BD59-A6C34878D82A}">
                    <a16:rowId xmlns:a16="http://schemas.microsoft.com/office/drawing/2014/main" val="2543418423"/>
                  </a:ext>
                </a:extLst>
              </a:tr>
              <a:tr h="7461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t>Only women and girls can be victims and survivors of sex trafficking.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t>Men and boys are also victimized. LGBTQ+ boys and young men are particularly vulnerable to trafficking.</a:t>
                      </a:r>
                      <a:endParaRPr lang="en-US" sz="1600">
                        <a:cs typeface="Calibri"/>
                      </a:endParaRPr>
                    </a:p>
                  </a:txBody>
                  <a:tcPr/>
                </a:tc>
                <a:extLst>
                  <a:ext uri="{0D108BD9-81ED-4DB2-BD59-A6C34878D82A}">
                    <a16:rowId xmlns:a16="http://schemas.microsoft.com/office/drawing/2014/main" val="1282528539"/>
                  </a:ext>
                </a:extLst>
              </a:tr>
              <a:tr h="14093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t>People in active trafficking situations always want help getting out.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dirty="0"/>
                        <a:t>Fear, isolation, guilt, shame, misplaced loyalty, and expert manipulation are among the many factors that may keep a person from identifying as a victim or seeking help even if they are, in fact, being actively trafficked.</a:t>
                      </a:r>
                    </a:p>
                    <a:p>
                      <a:endParaRPr lang="en-US" sz="1600" dirty="0"/>
                    </a:p>
                  </a:txBody>
                  <a:tcPr/>
                </a:tc>
                <a:extLst>
                  <a:ext uri="{0D108BD9-81ED-4DB2-BD59-A6C34878D82A}">
                    <a16:rowId xmlns:a16="http://schemas.microsoft.com/office/drawing/2014/main" val="2054849569"/>
                  </a:ext>
                </a:extLst>
              </a:tr>
            </a:tbl>
          </a:graphicData>
        </a:graphic>
      </p:graphicFrame>
      <p:sp>
        <p:nvSpPr>
          <p:cNvPr id="7" name="Text Placeholder 6"/>
          <p:cNvSpPr>
            <a:spLocks noGrp="1"/>
          </p:cNvSpPr>
          <p:nvPr>
            <p:ph type="body" sz="quarter" idx="11"/>
          </p:nvPr>
        </p:nvSpPr>
        <p:spPr>
          <a:xfrm>
            <a:off x="384837" y="4708526"/>
            <a:ext cx="6024998" cy="365125"/>
          </a:xfrm>
        </p:spPr>
        <p:txBody>
          <a:bodyPr>
            <a:noAutofit/>
          </a:bodyPr>
          <a:lstStyle/>
          <a:p>
            <a:r>
              <a:rPr lang="en-US" sz="1400"/>
              <a:t>Learn more, visit: </a:t>
            </a:r>
            <a:r>
              <a:rPr lang="en-US" sz="1400">
                <a:hlinkClick r:id="rId2"/>
              </a:rPr>
              <a:t>Myths, Facts, and Statistics – Polaris (polarisproject.org)</a:t>
            </a:r>
            <a:endParaRPr lang="en-US" sz="1400"/>
          </a:p>
        </p:txBody>
      </p:sp>
      <p:sp>
        <p:nvSpPr>
          <p:cNvPr id="5" name="Footer Placeholder 4">
            <a:extLst>
              <a:ext uri="{FF2B5EF4-FFF2-40B4-BE49-F238E27FC236}">
                <a16:creationId xmlns:a16="http://schemas.microsoft.com/office/drawing/2014/main" id="{00E85125-36D8-7733-24CB-8353D51703D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408152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Child Trafficking Misconceptions and Facts</a:t>
            </a:r>
          </a:p>
        </p:txBody>
      </p:sp>
      <p:graphicFrame>
        <p:nvGraphicFramePr>
          <p:cNvPr id="9" name="Table 8" descr="Continuation of the two-column human trafficking myths and facts table.">
            <a:extLst>
              <a:ext uri="{FF2B5EF4-FFF2-40B4-BE49-F238E27FC236}">
                <a16:creationId xmlns:a16="http://schemas.microsoft.com/office/drawing/2014/main" id="{0D053195-A591-A57E-D999-65F03898CBA6}"/>
              </a:ext>
            </a:extLst>
          </p:cNvPr>
          <p:cNvGraphicFramePr>
            <a:graphicFrameLocks noGrp="1"/>
          </p:cNvGraphicFramePr>
          <p:nvPr>
            <p:extLst>
              <p:ext uri="{D42A27DB-BD31-4B8C-83A1-F6EECF244321}">
                <p14:modId xmlns:p14="http://schemas.microsoft.com/office/powerpoint/2010/main" val="1950379484"/>
              </p:ext>
            </p:extLst>
          </p:nvPr>
        </p:nvGraphicFramePr>
        <p:xfrm>
          <a:off x="771328" y="2045042"/>
          <a:ext cx="8055430" cy="2377440"/>
        </p:xfrm>
        <a:graphic>
          <a:graphicData uri="http://schemas.openxmlformats.org/drawingml/2006/table">
            <a:tbl>
              <a:tblPr firstRow="1" bandRow="1">
                <a:tableStyleId>{5C22544A-7EE6-4342-B048-85BDC9FD1C3A}</a:tableStyleId>
              </a:tblPr>
              <a:tblGrid>
                <a:gridCol w="4027715">
                  <a:extLst>
                    <a:ext uri="{9D8B030D-6E8A-4147-A177-3AD203B41FA5}">
                      <a16:colId xmlns:a16="http://schemas.microsoft.com/office/drawing/2014/main" val="4013053998"/>
                    </a:ext>
                  </a:extLst>
                </a:gridCol>
                <a:gridCol w="4027715">
                  <a:extLst>
                    <a:ext uri="{9D8B030D-6E8A-4147-A177-3AD203B41FA5}">
                      <a16:colId xmlns:a16="http://schemas.microsoft.com/office/drawing/2014/main" val="4285310389"/>
                    </a:ext>
                  </a:extLst>
                </a:gridCol>
              </a:tblGrid>
              <a:tr h="218988">
                <a:tc>
                  <a:txBody>
                    <a:bodyPr/>
                    <a:lstStyle/>
                    <a:p>
                      <a:r>
                        <a:rPr lang="en-US" sz="1800"/>
                        <a:t>Misconception</a:t>
                      </a:r>
                    </a:p>
                  </a:txBody>
                  <a:tcPr/>
                </a:tc>
                <a:tc>
                  <a:txBody>
                    <a:bodyPr/>
                    <a:lstStyle/>
                    <a:p>
                      <a:r>
                        <a:rPr lang="en-US" sz="1800"/>
                        <a:t>Fact</a:t>
                      </a:r>
                    </a:p>
                  </a:txBody>
                  <a:tcPr/>
                </a:tc>
                <a:extLst>
                  <a:ext uri="{0D108BD9-81ED-4DB2-BD59-A6C34878D82A}">
                    <a16:rowId xmlns:a16="http://schemas.microsoft.com/office/drawing/2014/main" val="2543418423"/>
                  </a:ext>
                </a:extLst>
              </a:tr>
              <a:tr h="7861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All children are equally at risk for human trafficking.</a:t>
                      </a:r>
                    </a:p>
                  </a:txBody>
                  <a:tcPr>
                    <a:solidFill>
                      <a:srgbClr val="D9D6D0"/>
                    </a:solidFill>
                  </a:tcPr>
                </a:tc>
                <a:tc>
                  <a:txBody>
                    <a:bodyPr/>
                    <a:lstStyle/>
                    <a:p>
                      <a:pPr marL="0" indent="0">
                        <a:buFont typeface="+mj-lt"/>
                        <a:buNone/>
                      </a:pPr>
                      <a:r>
                        <a:rPr lang="en-US" sz="1800" dirty="0"/>
                        <a:t>As with adults, children who have certain other risk factors are also going to be more at risk for trafficking. These include children who have been abused or faced trauma, children in unstable living situations, and children in families battling addiction.</a:t>
                      </a:r>
                    </a:p>
                  </a:txBody>
                  <a:tcPr/>
                </a:tc>
                <a:extLst>
                  <a:ext uri="{0D108BD9-81ED-4DB2-BD59-A6C34878D82A}">
                    <a16:rowId xmlns:a16="http://schemas.microsoft.com/office/drawing/2014/main" val="1282528539"/>
                  </a:ext>
                </a:extLst>
              </a:tr>
            </a:tbl>
          </a:graphicData>
        </a:graphic>
      </p:graphicFrame>
      <p:sp>
        <p:nvSpPr>
          <p:cNvPr id="5" name="Footer Placeholder 4">
            <a:extLst>
              <a:ext uri="{FF2B5EF4-FFF2-40B4-BE49-F238E27FC236}">
                <a16:creationId xmlns:a16="http://schemas.microsoft.com/office/drawing/2014/main" id="{5CC69985-8BF8-99D8-B564-3E0D1BDD232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493989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Child Trafficking Misconception and Facts (Cont.)</a:t>
            </a:r>
          </a:p>
        </p:txBody>
      </p:sp>
      <p:graphicFrame>
        <p:nvGraphicFramePr>
          <p:cNvPr id="9" name="Table 8" descr="Continuation of the two-column human trafficking myths and facts table.">
            <a:extLst>
              <a:ext uri="{FF2B5EF4-FFF2-40B4-BE49-F238E27FC236}">
                <a16:creationId xmlns:a16="http://schemas.microsoft.com/office/drawing/2014/main" id="{0D053195-A591-A57E-D999-65F03898CBA6}"/>
              </a:ext>
            </a:extLst>
          </p:cNvPr>
          <p:cNvGraphicFramePr>
            <a:graphicFrameLocks noGrp="1"/>
          </p:cNvGraphicFramePr>
          <p:nvPr>
            <p:extLst>
              <p:ext uri="{D42A27DB-BD31-4B8C-83A1-F6EECF244321}">
                <p14:modId xmlns:p14="http://schemas.microsoft.com/office/powerpoint/2010/main" val="3861725430"/>
              </p:ext>
            </p:extLst>
          </p:nvPr>
        </p:nvGraphicFramePr>
        <p:xfrm>
          <a:off x="771328" y="2045042"/>
          <a:ext cx="8055430" cy="2397120"/>
        </p:xfrm>
        <a:graphic>
          <a:graphicData uri="http://schemas.openxmlformats.org/drawingml/2006/table">
            <a:tbl>
              <a:tblPr firstRow="1" bandRow="1">
                <a:tableStyleId>{5C22544A-7EE6-4342-B048-85BDC9FD1C3A}</a:tableStyleId>
              </a:tblPr>
              <a:tblGrid>
                <a:gridCol w="4027715">
                  <a:extLst>
                    <a:ext uri="{9D8B030D-6E8A-4147-A177-3AD203B41FA5}">
                      <a16:colId xmlns:a16="http://schemas.microsoft.com/office/drawing/2014/main" val="4013053998"/>
                    </a:ext>
                  </a:extLst>
                </a:gridCol>
                <a:gridCol w="4027715">
                  <a:extLst>
                    <a:ext uri="{9D8B030D-6E8A-4147-A177-3AD203B41FA5}">
                      <a16:colId xmlns:a16="http://schemas.microsoft.com/office/drawing/2014/main" val="4285310389"/>
                    </a:ext>
                  </a:extLst>
                </a:gridCol>
              </a:tblGrid>
              <a:tr h="218988">
                <a:tc>
                  <a:txBody>
                    <a:bodyPr/>
                    <a:lstStyle/>
                    <a:p>
                      <a:r>
                        <a:rPr lang="en-US" sz="1500" dirty="0"/>
                        <a:t>Misconception</a:t>
                      </a:r>
                    </a:p>
                  </a:txBody>
                  <a:tcPr/>
                </a:tc>
                <a:tc>
                  <a:txBody>
                    <a:bodyPr/>
                    <a:lstStyle/>
                    <a:p>
                      <a:r>
                        <a:rPr lang="en-US" sz="1500"/>
                        <a:t>Fact</a:t>
                      </a:r>
                    </a:p>
                  </a:txBody>
                  <a:tcPr/>
                </a:tc>
                <a:extLst>
                  <a:ext uri="{0D108BD9-81ED-4DB2-BD59-A6C34878D82A}">
                    <a16:rowId xmlns:a16="http://schemas.microsoft.com/office/drawing/2014/main" val="2543418423"/>
                  </a:ext>
                </a:extLst>
              </a:tr>
              <a:tr h="10385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All child trafficking involves commercial sex.</a:t>
                      </a:r>
                    </a:p>
                  </a:txBody>
                  <a:tcPr>
                    <a:solidFill>
                      <a:srgbClr val="EDECE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Children are victimized in labor trafficking situations as well.</a:t>
                      </a:r>
                    </a:p>
                  </a:txBody>
                  <a:tcPr/>
                </a:tc>
                <a:extLst>
                  <a:ext uri="{0D108BD9-81ED-4DB2-BD59-A6C34878D82A}">
                    <a16:rowId xmlns:a16="http://schemas.microsoft.com/office/drawing/2014/main" val="2054849569"/>
                  </a:ext>
                </a:extLst>
              </a:tr>
              <a:tr h="10385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Most victims of human trafficking are children.</a:t>
                      </a:r>
                    </a:p>
                  </a:txBody>
                  <a:tcPr>
                    <a:solidFill>
                      <a:srgbClr val="EDECE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Adults make up the majority of human trafficking victims. </a:t>
                      </a:r>
                    </a:p>
                  </a:txBody>
                  <a:tcPr/>
                </a:tc>
                <a:extLst>
                  <a:ext uri="{0D108BD9-81ED-4DB2-BD59-A6C34878D82A}">
                    <a16:rowId xmlns:a16="http://schemas.microsoft.com/office/drawing/2014/main" val="112044986"/>
                  </a:ext>
                </a:extLst>
              </a:tr>
            </a:tbl>
          </a:graphicData>
        </a:graphic>
      </p:graphicFrame>
      <p:sp>
        <p:nvSpPr>
          <p:cNvPr id="7" name="Text Placeholder 6"/>
          <p:cNvSpPr>
            <a:spLocks noGrp="1"/>
          </p:cNvSpPr>
          <p:nvPr>
            <p:ph type="body" sz="quarter" idx="11"/>
          </p:nvPr>
        </p:nvSpPr>
        <p:spPr>
          <a:xfrm>
            <a:off x="383059" y="4535035"/>
            <a:ext cx="6198179" cy="365125"/>
          </a:xfrm>
        </p:spPr>
        <p:txBody>
          <a:bodyPr>
            <a:noAutofit/>
          </a:bodyPr>
          <a:lstStyle/>
          <a:p>
            <a:r>
              <a:rPr lang="en-US" sz="1600"/>
              <a:t>Learn more, visit: </a:t>
            </a:r>
            <a:r>
              <a:rPr lang="en-US" sz="1600">
                <a:hlinkClick r:id="rId2"/>
              </a:rPr>
              <a:t>Child Sex Trafficking - Polaris (polarisproject.org)</a:t>
            </a:r>
            <a:endParaRPr lang="en-US" sz="1600"/>
          </a:p>
        </p:txBody>
      </p:sp>
      <p:sp>
        <p:nvSpPr>
          <p:cNvPr id="5" name="Footer Placeholder 4">
            <a:extLst>
              <a:ext uri="{FF2B5EF4-FFF2-40B4-BE49-F238E27FC236}">
                <a16:creationId xmlns:a16="http://schemas.microsoft.com/office/drawing/2014/main" id="{5CC69985-8BF8-99D8-B564-3E0D1BDD232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215488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Definition of Human Trafficking</a:t>
            </a:r>
          </a:p>
        </p:txBody>
      </p:sp>
      <p:sp>
        <p:nvSpPr>
          <p:cNvPr id="2" name="Content Placeholder 1"/>
          <p:cNvSpPr>
            <a:spLocks noGrp="1"/>
          </p:cNvSpPr>
          <p:nvPr>
            <p:ph idx="1"/>
          </p:nvPr>
        </p:nvSpPr>
        <p:spPr>
          <a:xfrm>
            <a:off x="180623" y="2127259"/>
            <a:ext cx="8833556" cy="2593022"/>
          </a:xfrm>
        </p:spPr>
        <p:txBody>
          <a:bodyPr vert="horz" lIns="91440" tIns="45720" rIns="91440" bIns="45720" rtlCol="0" anchor="t">
            <a:noAutofit/>
          </a:bodyPr>
          <a:lstStyle/>
          <a:p>
            <a:pPr>
              <a:spcAft>
                <a:spcPts val="1200"/>
              </a:spcAft>
            </a:pPr>
            <a:r>
              <a:rPr lang="en-US" sz="1800"/>
              <a:t>The </a:t>
            </a:r>
            <a:r>
              <a:rPr lang="en-US" sz="1800">
                <a:ea typeface="+mn-lt"/>
                <a:cs typeface="+mn-lt"/>
              </a:rPr>
              <a:t>TVPA defines “severe forms of trafficking in persons” </a:t>
            </a:r>
            <a:r>
              <a:rPr lang="en-US" sz="1800"/>
              <a:t>as:</a:t>
            </a:r>
          </a:p>
          <a:p>
            <a:pPr marL="285115" indent="-285115">
              <a:spcAft>
                <a:spcPts val="1200"/>
              </a:spcAft>
              <a:buFont typeface="Arial" panose="020B0604020202020204" pitchFamily="34" charset="0"/>
              <a:buChar char="•"/>
            </a:pPr>
            <a:r>
              <a:rPr lang="en-US" sz="1800"/>
              <a:t>Sex trafficking in which a commercial sex act is induced by </a:t>
            </a:r>
            <a:r>
              <a:rPr lang="en-US" sz="1800" b="1"/>
              <a:t>force, fraud, </a:t>
            </a:r>
            <a:r>
              <a:rPr lang="en-US" sz="1800"/>
              <a:t>or </a:t>
            </a:r>
            <a:r>
              <a:rPr lang="en-US" sz="1800" b="1"/>
              <a:t>coercion, </a:t>
            </a:r>
            <a:r>
              <a:rPr lang="en-US" sz="1800"/>
              <a:t>or in which the person induced to perform such act has not attained 18 years of age; </a:t>
            </a:r>
            <a:r>
              <a:rPr lang="en-US" sz="1800" b="1"/>
              <a:t>or</a:t>
            </a:r>
            <a:endParaRPr lang="en-US" sz="1800" b="1">
              <a:cs typeface="Calibri" panose="020F0502020204030204"/>
            </a:endParaRPr>
          </a:p>
          <a:p>
            <a:pPr marL="285115" indent="-285115">
              <a:spcAft>
                <a:spcPts val="1200"/>
              </a:spcAft>
              <a:buFont typeface="Arial" panose="020B0604020202020204" pitchFamily="34" charset="0"/>
              <a:buChar char="•"/>
            </a:pPr>
            <a:r>
              <a:rPr lang="en-US" sz="1800"/>
              <a:t>The recruitment, harboring, transportation, provision, or obtaining of a person for labor or services, through the use of </a:t>
            </a:r>
            <a:r>
              <a:rPr lang="en-US" sz="1800" b="1"/>
              <a:t>force, fraud, </a:t>
            </a:r>
            <a:r>
              <a:rPr lang="en-US" sz="1800"/>
              <a:t>or </a:t>
            </a:r>
            <a:r>
              <a:rPr lang="en-US" sz="1800" b="1"/>
              <a:t>coercion </a:t>
            </a:r>
            <a:r>
              <a:rPr lang="en-US" sz="1800"/>
              <a:t>for the purpose of subjection to </a:t>
            </a:r>
            <a:r>
              <a:rPr lang="en-US" sz="1800" b="1"/>
              <a:t>involuntary servitude, peonage, debt bondage, </a:t>
            </a:r>
            <a:r>
              <a:rPr lang="en-US" sz="1800"/>
              <a:t>or</a:t>
            </a:r>
            <a:r>
              <a:rPr lang="en-US" sz="1800" b="1"/>
              <a:t> slavery</a:t>
            </a:r>
            <a:r>
              <a:rPr lang="en-US" sz="1800"/>
              <a:t>.</a:t>
            </a:r>
            <a:endParaRPr lang="en-US" sz="1800">
              <a:cs typeface="Calibri"/>
            </a:endParaRPr>
          </a:p>
          <a:p>
            <a:pPr marL="285750" indent="-285750">
              <a:spcAft>
                <a:spcPts val="1200"/>
              </a:spcAft>
              <a:buFont typeface="Arial" panose="020B0604020202020204" pitchFamily="34" charset="0"/>
              <a:buChar char="•"/>
            </a:pPr>
            <a:r>
              <a:rPr lang="en-US"/>
              <a:t>Reference: 22 U.S.C. § 7102(11); 8 U.S.C. § 1375b(f)(2); </a:t>
            </a:r>
            <a:r>
              <a:rPr lang="en-US" i="1"/>
              <a:t>see also </a:t>
            </a:r>
            <a:r>
              <a:rPr lang="en-US">
                <a:hlinkClick r:id="rId3"/>
              </a:rPr>
              <a:t>DOJ Human Trafficking Webpage</a:t>
            </a:r>
            <a:r>
              <a:rPr lang="en-US"/>
              <a:t>.</a:t>
            </a:r>
          </a:p>
          <a:p>
            <a:endParaRPr lang="en-US" sz="160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defTabSz="457189"/>
            <a:r>
              <a:rPr lang="en-US">
                <a:solidFill>
                  <a:srgbClr val="000000">
                    <a:tint val="75000"/>
                  </a:srgbClr>
                </a:solidFill>
                <a:latin typeface="Calibri" panose="020F0502020204030204"/>
              </a:rPr>
              <a:t>Executive Office for Immigration Review</a:t>
            </a:r>
          </a:p>
        </p:txBody>
      </p:sp>
    </p:spTree>
    <p:extLst>
      <p:ext uri="{BB962C8B-B14F-4D97-AF65-F5344CB8AC3E}">
        <p14:creationId xmlns:p14="http://schemas.microsoft.com/office/powerpoint/2010/main" val="31947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a:t>Overview</a:t>
            </a:r>
          </a:p>
        </p:txBody>
      </p:sp>
      <p:sp>
        <p:nvSpPr>
          <p:cNvPr id="3" name="Content Placeholder 2"/>
          <p:cNvSpPr>
            <a:spLocks noGrp="1"/>
          </p:cNvSpPr>
          <p:nvPr>
            <p:ph idx="1"/>
          </p:nvPr>
        </p:nvSpPr>
        <p:spPr/>
        <p:txBody>
          <a:bodyPr vert="horz" lIns="68580" tIns="34290" rIns="68580" bIns="34290" rtlCol="0" anchor="t">
            <a:noAutofit/>
          </a:bodyPr>
          <a:lstStyle/>
          <a:p>
            <a:pPr>
              <a:spcBef>
                <a:spcPts val="0"/>
              </a:spcBef>
              <a:spcAft>
                <a:spcPts val="1200"/>
              </a:spcAft>
            </a:pPr>
            <a:r>
              <a:rPr lang="en-US" sz="2100" dirty="0"/>
              <a:t>In this session, we will review:</a:t>
            </a:r>
          </a:p>
          <a:p>
            <a:pPr marL="260350" indent="-260350" defTabSz="514350">
              <a:spcBef>
                <a:spcPts val="0"/>
              </a:spcBef>
              <a:spcAft>
                <a:spcPts val="1200"/>
              </a:spcAft>
              <a:buFont typeface="Arial" panose="020B0604020202020204" pitchFamily="34" charset="0"/>
              <a:buChar char="•"/>
            </a:pPr>
            <a:r>
              <a:rPr lang="en-US" sz="2100" dirty="0"/>
              <a:t>Issues specific to immigration proceedings involving juveniles;</a:t>
            </a:r>
            <a:endParaRPr lang="en-US" sz="2100" dirty="0">
              <a:cs typeface="Calibri"/>
            </a:endParaRPr>
          </a:p>
          <a:p>
            <a:pPr marL="260350" indent="-260350" defTabSz="514350">
              <a:spcBef>
                <a:spcPts val="0"/>
              </a:spcBef>
              <a:spcAft>
                <a:spcPts val="1200"/>
              </a:spcAft>
              <a:buFont typeface="Arial" panose="020B0604020202020204" pitchFamily="34" charset="0"/>
              <a:buChar char="•"/>
            </a:pPr>
            <a:r>
              <a:rPr lang="en-US" sz="2100" dirty="0"/>
              <a:t>Human trafficking; and</a:t>
            </a:r>
            <a:endParaRPr lang="en-US" sz="2100" dirty="0">
              <a:cs typeface="Calibri"/>
            </a:endParaRPr>
          </a:p>
          <a:p>
            <a:pPr marL="260350" indent="-260350" defTabSz="514350">
              <a:spcBef>
                <a:spcPts val="0"/>
              </a:spcBef>
              <a:spcAft>
                <a:spcPts val="1200"/>
              </a:spcAft>
              <a:buFont typeface="Arial" panose="020B0604020202020204" pitchFamily="34" charset="0"/>
              <a:buChar char="•"/>
            </a:pPr>
            <a:r>
              <a:rPr lang="en-US" sz="2100" dirty="0"/>
              <a:t>Adjustment of Status</a:t>
            </a:r>
            <a:endParaRPr lang="en-US" sz="2100" dirty="0">
              <a:cs typeface="Calibri"/>
            </a:endParaRPr>
          </a:p>
          <a:p>
            <a:pPr defTabSz="514350">
              <a:spcBef>
                <a:spcPts val="0"/>
              </a:spcBef>
              <a:spcAft>
                <a:spcPts val="1200"/>
              </a:spcAft>
            </a:pPr>
            <a:r>
              <a:rPr lang="en-US" sz="1800" dirty="0">
                <a:cs typeface="Calibri"/>
              </a:rPr>
              <a:t>Note that this overview is accurate based on the law as of March 21, 2023.</a:t>
            </a:r>
            <a:r>
              <a:rPr lang="en-US" sz="1800" b="1" dirty="0">
                <a:cs typeface="Calibri"/>
              </a:rPr>
              <a:t> </a:t>
            </a:r>
          </a:p>
        </p:txBody>
      </p:sp>
      <p:sp>
        <p:nvSpPr>
          <p:cNvPr id="4" name="Footer Placeholder 3">
            <a:extLst>
              <a:ext uri="{FF2B5EF4-FFF2-40B4-BE49-F238E27FC236}">
                <a16:creationId xmlns:a16="http://schemas.microsoft.com/office/drawing/2014/main" id="{35053CCE-7D8F-0167-9AEC-776E45AE93A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76541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Purposes of TVPA</a:t>
            </a:r>
            <a:endParaRPr lang="en-US">
              <a:cs typeface="Calibri"/>
            </a:endParaRPr>
          </a:p>
        </p:txBody>
      </p:sp>
      <p:sp>
        <p:nvSpPr>
          <p:cNvPr id="2" name="Content Placeholder 1"/>
          <p:cNvSpPr>
            <a:spLocks noGrp="1"/>
          </p:cNvSpPr>
          <p:nvPr>
            <p:ph idx="1"/>
          </p:nvPr>
        </p:nvSpPr>
        <p:spPr/>
        <p:txBody>
          <a:bodyPr vert="horz" lIns="91440" tIns="45720" rIns="91440" bIns="45720" rtlCol="0" anchor="t">
            <a:normAutofit fontScale="85000" lnSpcReduction="20000"/>
          </a:bodyPr>
          <a:lstStyle/>
          <a:p>
            <a:pPr marL="285115" indent="-285115">
              <a:spcAft>
                <a:spcPts val="1200"/>
              </a:spcAft>
              <a:buFont typeface="Arial" panose="020B0604020202020204" pitchFamily="34" charset="0"/>
              <a:buChar char="•"/>
            </a:pPr>
            <a:r>
              <a:rPr lang="en-US" sz="2000" b="1"/>
              <a:t>Prevent</a:t>
            </a:r>
            <a:r>
              <a:rPr lang="en-US" sz="2000"/>
              <a:t> human trafficking domestically and overseas.</a:t>
            </a:r>
            <a:endParaRPr lang="en-US" sz="1600"/>
          </a:p>
          <a:p>
            <a:pPr marL="285115" indent="-285115">
              <a:spcAft>
                <a:spcPts val="1200"/>
              </a:spcAft>
              <a:buFont typeface="Arial" panose="020B0604020202020204" pitchFamily="34" charset="0"/>
              <a:buChar char="•"/>
            </a:pPr>
            <a:r>
              <a:rPr lang="en-US" sz="2000" b="1"/>
              <a:t>Protect</a:t>
            </a:r>
            <a:r>
              <a:rPr lang="en-US" sz="2000"/>
              <a:t> victims and help them rebuild their lives in the U.S. with Federal and State support; </a:t>
            </a:r>
            <a:endParaRPr lang="en-US" sz="2000">
              <a:cs typeface="Calibri"/>
            </a:endParaRPr>
          </a:p>
          <a:p>
            <a:pPr marL="628015" lvl="1" indent="-285115">
              <a:spcAft>
                <a:spcPts val="1200"/>
              </a:spcAft>
              <a:buFont typeface="Arial" panose="020B0604020202020204" pitchFamily="34" charset="0"/>
              <a:buChar char="•"/>
            </a:pPr>
            <a:r>
              <a:rPr lang="en-US" sz="2000"/>
              <a:t>Establish immigration relief for victims, including the T visa.</a:t>
            </a:r>
            <a:endParaRPr lang="en-US" sz="2000">
              <a:cs typeface="Calibri"/>
            </a:endParaRPr>
          </a:p>
          <a:p>
            <a:pPr marL="285115" indent="-285115">
              <a:spcAft>
                <a:spcPts val="1200"/>
              </a:spcAft>
              <a:buFont typeface="Arial" panose="020B0604020202020204" pitchFamily="34" charset="0"/>
              <a:buChar char="•"/>
            </a:pPr>
            <a:r>
              <a:rPr lang="en-US" sz="2000" b="1"/>
              <a:t>Prosecute</a:t>
            </a:r>
            <a:r>
              <a:rPr lang="en-US" sz="2000"/>
              <a:t> traffickers and seek justice for victims.</a:t>
            </a:r>
            <a:endParaRPr lang="en-US" sz="2000">
              <a:cs typeface="Calibri"/>
            </a:endParaRPr>
          </a:p>
          <a:p>
            <a:pPr>
              <a:spcAft>
                <a:spcPts val="1200"/>
              </a:spcAft>
            </a:pPr>
            <a:endParaRPr lang="en-US" sz="2000">
              <a:cs typeface="Calibri"/>
            </a:endParaRPr>
          </a:p>
          <a:p>
            <a:pPr marL="342900" indent="-342900">
              <a:spcAft>
                <a:spcPts val="1200"/>
              </a:spcAft>
              <a:buFont typeface="Arial" panose="020B0604020202020204" pitchFamily="34" charset="0"/>
              <a:buChar char="•"/>
            </a:pPr>
            <a:r>
              <a:rPr lang="en-US">
                <a:cs typeface="Calibri"/>
              </a:rPr>
              <a:t>Reference: </a:t>
            </a:r>
            <a:r>
              <a:rPr lang="en-US">
                <a:cs typeface="Calibri"/>
                <a:hlinkClick r:id="rId3"/>
              </a:rPr>
              <a:t>TVPA of 2000</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defTabSz="457189"/>
            <a:r>
              <a:rPr lang="en-US">
                <a:solidFill>
                  <a:srgbClr val="000000">
                    <a:tint val="75000"/>
                  </a:srgbClr>
                </a:solidFill>
                <a:latin typeface="Calibri" panose="020F0502020204030204"/>
              </a:rPr>
              <a:t>Executive Office for Immigration Review</a:t>
            </a:r>
          </a:p>
        </p:txBody>
      </p:sp>
    </p:spTree>
    <p:extLst>
      <p:ext uri="{BB962C8B-B14F-4D97-AF65-F5344CB8AC3E}">
        <p14:creationId xmlns:p14="http://schemas.microsoft.com/office/powerpoint/2010/main" val="2173863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C12C58-2C5D-4737-26DC-45D404251ADF}"/>
              </a:ext>
            </a:extLst>
          </p:cNvPr>
          <p:cNvSpPr>
            <a:spLocks noGrp="1"/>
          </p:cNvSpPr>
          <p:nvPr>
            <p:ph type="title"/>
          </p:nvPr>
        </p:nvSpPr>
        <p:spPr>
          <a:xfrm>
            <a:off x="405823" y="1401174"/>
            <a:ext cx="8420936" cy="664636"/>
          </a:xfrm>
        </p:spPr>
        <p:txBody>
          <a:bodyPr/>
          <a:lstStyle/>
          <a:p>
            <a:pPr algn="ctr"/>
            <a:r>
              <a:rPr lang="en-US">
                <a:cs typeface="Calibri"/>
              </a:rPr>
              <a:t>Basics of T Visas</a:t>
            </a:r>
            <a:endParaRPr lang="en-US"/>
          </a:p>
        </p:txBody>
      </p:sp>
      <p:sp>
        <p:nvSpPr>
          <p:cNvPr id="2" name="Content Placeholder 1">
            <a:extLst>
              <a:ext uri="{FF2B5EF4-FFF2-40B4-BE49-F238E27FC236}">
                <a16:creationId xmlns:a16="http://schemas.microsoft.com/office/drawing/2014/main" id="{07F11ABB-9FFB-3433-5D64-5F86EA507A2F}"/>
              </a:ext>
            </a:extLst>
          </p:cNvPr>
          <p:cNvSpPr>
            <a:spLocks noGrp="1"/>
          </p:cNvSpPr>
          <p:nvPr>
            <p:ph idx="1"/>
          </p:nvPr>
        </p:nvSpPr>
        <p:spPr>
          <a:xfrm>
            <a:off x="405822" y="2049908"/>
            <a:ext cx="8420937" cy="2593022"/>
          </a:xfrm>
        </p:spPr>
        <p:txBody>
          <a:bodyPr vert="horz" lIns="91440" tIns="45720" rIns="91440" bIns="45720" rtlCol="0" anchor="t">
            <a:noAutofit/>
          </a:bodyPr>
          <a:lstStyle/>
          <a:p>
            <a:pPr marL="285750" indent="-285750">
              <a:spcAft>
                <a:spcPts val="1200"/>
              </a:spcAft>
              <a:buFont typeface="Arial" panose="020B0604020202020204" pitchFamily="34" charset="0"/>
              <a:buChar char="•"/>
            </a:pPr>
            <a:r>
              <a:rPr lang="en-US" sz="2000">
                <a:ea typeface="+mn-lt"/>
                <a:cs typeface="+mn-lt"/>
              </a:rPr>
              <a:t>Jurisdiction for adjudication lies with USCIS.</a:t>
            </a:r>
          </a:p>
          <a:p>
            <a:pPr marL="285750" indent="-285750">
              <a:spcAft>
                <a:spcPts val="1200"/>
              </a:spcAft>
              <a:buChar char="•"/>
            </a:pPr>
            <a:r>
              <a:rPr lang="en-US" sz="2000">
                <a:ea typeface="+mn-lt"/>
                <a:cs typeface="+mn-lt"/>
              </a:rPr>
              <a:t>Provides victims lawful status to remain temporarily in the United States to assist with the investigation or prosecution of criminal activity.</a:t>
            </a:r>
          </a:p>
          <a:p>
            <a:pPr marL="285750" indent="-285750">
              <a:spcAft>
                <a:spcPts val="1200"/>
              </a:spcAft>
              <a:buChar char="•"/>
            </a:pPr>
            <a:r>
              <a:rPr lang="en-US" sz="2000">
                <a:ea typeface="+mn-lt"/>
                <a:cs typeface="+mn-lt"/>
              </a:rPr>
              <a:t>T Visa (Form I-914) = victims of human trafficking.</a:t>
            </a:r>
            <a:endParaRPr lang="en-US" sz="2000">
              <a:ea typeface="+mn-lt"/>
              <a:cs typeface="Calibri"/>
            </a:endParaRPr>
          </a:p>
          <a:p>
            <a:pPr marL="628650" lvl="1" indent="-285750">
              <a:spcAft>
                <a:spcPts val="1200"/>
              </a:spcAft>
              <a:buChar char="•"/>
            </a:pPr>
            <a:r>
              <a:rPr lang="en-US" sz="2000">
                <a:cs typeface="Calibri"/>
              </a:rPr>
              <a:t>Annual cap of 5,000 for principal applicants.</a:t>
            </a:r>
          </a:p>
          <a:p>
            <a:endParaRPr lang="en-US">
              <a:cs typeface="Calibri"/>
            </a:endParaRPr>
          </a:p>
        </p:txBody>
      </p:sp>
      <p:sp>
        <p:nvSpPr>
          <p:cNvPr id="5" name="Footer Placeholder 4">
            <a:extLst>
              <a:ext uri="{FF2B5EF4-FFF2-40B4-BE49-F238E27FC236}">
                <a16:creationId xmlns:a16="http://schemas.microsoft.com/office/drawing/2014/main" id="{90A6AFEC-87DF-56E6-F8FD-D9EC60803E2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56748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AA2C8B-E966-89DA-BD14-42B2CC01D2D3}"/>
              </a:ext>
            </a:extLst>
          </p:cNvPr>
          <p:cNvSpPr>
            <a:spLocks noGrp="1"/>
          </p:cNvSpPr>
          <p:nvPr>
            <p:ph type="title"/>
          </p:nvPr>
        </p:nvSpPr>
        <p:spPr>
          <a:xfrm>
            <a:off x="405822" y="1247292"/>
            <a:ext cx="8420936" cy="664636"/>
          </a:xfrm>
        </p:spPr>
        <p:txBody>
          <a:bodyPr/>
          <a:lstStyle/>
          <a:p>
            <a:pPr algn="ctr"/>
            <a:r>
              <a:rPr lang="en-US">
                <a:cs typeface="Calibri"/>
              </a:rPr>
              <a:t>T Visa Requirements</a:t>
            </a:r>
            <a:endParaRPr lang="en-US"/>
          </a:p>
        </p:txBody>
      </p:sp>
      <p:sp>
        <p:nvSpPr>
          <p:cNvPr id="2" name="Content Placeholder 1">
            <a:extLst>
              <a:ext uri="{FF2B5EF4-FFF2-40B4-BE49-F238E27FC236}">
                <a16:creationId xmlns:a16="http://schemas.microsoft.com/office/drawing/2014/main" id="{AD0701D7-6642-4595-17C7-740153214039}"/>
              </a:ext>
            </a:extLst>
          </p:cNvPr>
          <p:cNvSpPr>
            <a:spLocks noGrp="1"/>
          </p:cNvSpPr>
          <p:nvPr>
            <p:ph idx="1"/>
          </p:nvPr>
        </p:nvSpPr>
        <p:spPr>
          <a:xfrm>
            <a:off x="317242" y="1770641"/>
            <a:ext cx="8509518" cy="3231572"/>
          </a:xfrm>
        </p:spPr>
        <p:txBody>
          <a:bodyPr vert="horz" lIns="91440" tIns="45720" rIns="91440" bIns="45720" rtlCol="0" anchor="t">
            <a:noAutofit/>
          </a:bodyPr>
          <a:lstStyle/>
          <a:p>
            <a:pPr>
              <a:spcAft>
                <a:spcPts val="1200"/>
              </a:spcAft>
            </a:pPr>
            <a:r>
              <a:rPr lang="en-US" sz="2000">
                <a:ea typeface="+mn-lt"/>
                <a:cs typeface="+mn-lt"/>
              </a:rPr>
              <a:t>The noncitizen:</a:t>
            </a:r>
          </a:p>
          <a:p>
            <a:pPr marL="283210" indent="-283210">
              <a:spcBef>
                <a:spcPts val="0"/>
              </a:spcBef>
              <a:spcAft>
                <a:spcPts val="1200"/>
              </a:spcAft>
              <a:buFont typeface="Arial" panose="020B0604020202020204" pitchFamily="34" charset="0"/>
              <a:buChar char="•"/>
            </a:pPr>
            <a:r>
              <a:rPr lang="en-US" sz="2000"/>
              <a:t>is or was a victim of a severe form of human trafficking;</a:t>
            </a:r>
            <a:endParaRPr lang="en-US" sz="2000">
              <a:cs typeface="Calibri" panose="020F0502020204030204"/>
            </a:endParaRPr>
          </a:p>
          <a:p>
            <a:pPr marL="283210" indent="-283210">
              <a:spcBef>
                <a:spcPts val="0"/>
              </a:spcBef>
              <a:spcAft>
                <a:spcPts val="1200"/>
              </a:spcAft>
              <a:buFont typeface="Arial" panose="020B0604020202020204" pitchFamily="34" charset="0"/>
              <a:buChar char="•"/>
            </a:pPr>
            <a:r>
              <a:rPr lang="en-US" sz="2000"/>
              <a:t>is in the United States, Puerto Rico, American Samoa, the Commonwealth of the Northern Mariana Islands, or at a port of entry due to trafficking;</a:t>
            </a:r>
            <a:endParaRPr lang="en-US" sz="2000">
              <a:cs typeface="Calibri" panose="020F0502020204030204"/>
            </a:endParaRPr>
          </a:p>
          <a:p>
            <a:pPr marL="283210" indent="-283210">
              <a:spcBef>
                <a:spcPts val="0"/>
              </a:spcBef>
              <a:spcAft>
                <a:spcPts val="1200"/>
              </a:spcAft>
              <a:buFont typeface="Arial" panose="020B0604020202020204" pitchFamily="34" charset="0"/>
              <a:buChar char="•"/>
            </a:pPr>
            <a:r>
              <a:rPr lang="en-US" sz="2000"/>
              <a:t>has complied with any reasonable request from a law enforcement agency for assistance in the investigation or prosecution of human trafficking;</a:t>
            </a:r>
          </a:p>
          <a:p>
            <a:pPr marL="626110" lvl="1" indent="-283210">
              <a:spcAft>
                <a:spcPts val="1200"/>
              </a:spcAft>
              <a:buFont typeface="Arial" panose="020B0604020202020204" pitchFamily="34" charset="0"/>
              <a:buChar char="•"/>
            </a:pPr>
            <a:r>
              <a:rPr lang="en-US" sz="2000"/>
              <a:t>Exceptions: the victim (1) has not attained 18 years of age or (2) is unable to cooperate due to physical or psychological trauma</a:t>
            </a:r>
            <a:endParaRPr lang="en-US" sz="1600"/>
          </a:p>
          <a:p>
            <a:pPr>
              <a:spcAft>
                <a:spcPts val="1200"/>
              </a:spcAft>
            </a:pPr>
            <a:endParaRPr lang="en-US" sz="2000"/>
          </a:p>
        </p:txBody>
      </p:sp>
      <p:sp>
        <p:nvSpPr>
          <p:cNvPr id="5" name="Footer Placeholder 4">
            <a:extLst>
              <a:ext uri="{FF2B5EF4-FFF2-40B4-BE49-F238E27FC236}">
                <a16:creationId xmlns:a16="http://schemas.microsoft.com/office/drawing/2014/main" id="{0A1FA8CE-7612-A0BF-5EE1-555CED342B1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83514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AA2C8B-E966-89DA-BD14-42B2CC01D2D3}"/>
              </a:ext>
            </a:extLst>
          </p:cNvPr>
          <p:cNvSpPr>
            <a:spLocks noGrp="1"/>
          </p:cNvSpPr>
          <p:nvPr>
            <p:ph type="title"/>
          </p:nvPr>
        </p:nvSpPr>
        <p:spPr>
          <a:xfrm>
            <a:off x="405822" y="1247292"/>
            <a:ext cx="8420936" cy="664636"/>
          </a:xfrm>
        </p:spPr>
        <p:txBody>
          <a:bodyPr/>
          <a:lstStyle/>
          <a:p>
            <a:pPr algn="ctr"/>
            <a:r>
              <a:rPr lang="en-US">
                <a:cs typeface="Calibri"/>
              </a:rPr>
              <a:t>T Visa Requirements (Cont.)</a:t>
            </a:r>
            <a:endParaRPr lang="en-US"/>
          </a:p>
        </p:txBody>
      </p:sp>
      <p:sp>
        <p:nvSpPr>
          <p:cNvPr id="2" name="Content Placeholder 1">
            <a:extLst>
              <a:ext uri="{FF2B5EF4-FFF2-40B4-BE49-F238E27FC236}">
                <a16:creationId xmlns:a16="http://schemas.microsoft.com/office/drawing/2014/main" id="{AD0701D7-6642-4595-17C7-740153214039}"/>
              </a:ext>
            </a:extLst>
          </p:cNvPr>
          <p:cNvSpPr>
            <a:spLocks noGrp="1"/>
          </p:cNvSpPr>
          <p:nvPr>
            <p:ph idx="1"/>
          </p:nvPr>
        </p:nvSpPr>
        <p:spPr>
          <a:xfrm>
            <a:off x="317242" y="1896026"/>
            <a:ext cx="8509518" cy="3231572"/>
          </a:xfrm>
        </p:spPr>
        <p:txBody>
          <a:bodyPr vert="horz" lIns="91440" tIns="45720" rIns="91440" bIns="45720" rtlCol="0" anchor="t">
            <a:noAutofit/>
          </a:bodyPr>
          <a:lstStyle/>
          <a:p>
            <a:pPr marL="283464" indent="-283464">
              <a:spcBef>
                <a:spcPts val="0"/>
              </a:spcBef>
              <a:spcAft>
                <a:spcPts val="1200"/>
              </a:spcAft>
              <a:buFont typeface="Arial" panose="020B0604020202020204" pitchFamily="34" charset="0"/>
              <a:buChar char="•"/>
            </a:pPr>
            <a:r>
              <a:rPr lang="en-US" sz="2000"/>
              <a:t>would suffer </a:t>
            </a:r>
            <a:r>
              <a:rPr lang="en-US" sz="2000" i="1"/>
              <a:t>extreme hardship</a:t>
            </a:r>
            <a:r>
              <a:rPr lang="en-US" sz="2000"/>
              <a:t> involving unusual and severe harm if removed from the United States; </a:t>
            </a:r>
            <a:r>
              <a:rPr lang="en-US" sz="2000" b="1"/>
              <a:t>and</a:t>
            </a:r>
          </a:p>
          <a:p>
            <a:pPr marL="283464" indent="-283464">
              <a:spcBef>
                <a:spcPts val="0"/>
              </a:spcBef>
              <a:spcAft>
                <a:spcPts val="1200"/>
              </a:spcAft>
              <a:buFont typeface="Arial" panose="020B0604020202020204" pitchFamily="34" charset="0"/>
              <a:buChar char="•"/>
            </a:pPr>
            <a:r>
              <a:rPr lang="en-US" sz="2000"/>
              <a:t>is admissible to the United States.</a:t>
            </a:r>
            <a:endParaRPr lang="en-US" sz="1600">
              <a:ea typeface="+mn-lt"/>
              <a:cs typeface="+mn-lt"/>
            </a:endParaRPr>
          </a:p>
          <a:p>
            <a:pPr marL="285750" indent="-285750">
              <a:spcBef>
                <a:spcPts val="0"/>
              </a:spcBef>
              <a:spcAft>
                <a:spcPts val="1200"/>
              </a:spcAft>
              <a:buFont typeface="Arial" panose="020B0604020202020204" pitchFamily="34" charset="0"/>
              <a:buChar char="•"/>
            </a:pPr>
            <a:r>
              <a:rPr lang="en-US">
                <a:ea typeface="+mn-lt"/>
                <a:cs typeface="+mn-lt"/>
              </a:rPr>
              <a:t>Reference: INA </a:t>
            </a:r>
            <a:r>
              <a:rPr lang="en-US">
                <a:latin typeface="Calibri" panose="020F0502020204030204" pitchFamily="34" charset="0"/>
                <a:ea typeface="+mn-lt"/>
                <a:cs typeface="Calibri" panose="020F0502020204030204" pitchFamily="34" charset="0"/>
              </a:rPr>
              <a:t>§ </a:t>
            </a:r>
            <a:r>
              <a:rPr lang="en-US">
                <a:ea typeface="+mn-lt"/>
                <a:cs typeface="+mn-lt"/>
              </a:rPr>
              <a:t>101(a)(15)(T)(i).</a:t>
            </a:r>
            <a:endParaRPr lang="en-US">
              <a:cs typeface="Calibri"/>
            </a:endParaRPr>
          </a:p>
        </p:txBody>
      </p:sp>
      <p:sp>
        <p:nvSpPr>
          <p:cNvPr id="5" name="Footer Placeholder 4">
            <a:extLst>
              <a:ext uri="{FF2B5EF4-FFF2-40B4-BE49-F238E27FC236}">
                <a16:creationId xmlns:a16="http://schemas.microsoft.com/office/drawing/2014/main" id="{0830DAFF-0A74-DA87-DD8A-CECBD5BF9B4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712401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 Visa Benefits and Obligations</a:t>
            </a:r>
          </a:p>
        </p:txBody>
      </p:sp>
      <p:sp>
        <p:nvSpPr>
          <p:cNvPr id="3" name="Text Placeholder 2"/>
          <p:cNvSpPr>
            <a:spLocks noGrp="1"/>
          </p:cNvSpPr>
          <p:nvPr>
            <p:ph type="body" idx="1"/>
          </p:nvPr>
        </p:nvSpPr>
        <p:spPr/>
        <p:txBody>
          <a:bodyPr/>
          <a:lstStyle/>
          <a:p>
            <a:r>
              <a:rPr lang="en-US"/>
              <a:t>Benefits</a:t>
            </a:r>
          </a:p>
        </p:txBody>
      </p:sp>
      <p:sp>
        <p:nvSpPr>
          <p:cNvPr id="4" name="Content Placeholder 3"/>
          <p:cNvSpPr>
            <a:spLocks noGrp="1"/>
          </p:cNvSpPr>
          <p:nvPr>
            <p:ph sz="half" idx="2"/>
          </p:nvPr>
        </p:nvSpPr>
        <p:spPr/>
        <p:txBody>
          <a:bodyPr vert="horz" lIns="91440" tIns="45720" rIns="91440" bIns="45720" rtlCol="0" anchor="t">
            <a:noAutofit/>
          </a:bodyPr>
          <a:lstStyle/>
          <a:p>
            <a:pPr marL="342900" indent="-342900">
              <a:spcBef>
                <a:spcPts val="0"/>
              </a:spcBef>
              <a:spcAft>
                <a:spcPts val="1200"/>
              </a:spcAft>
              <a:buFont typeface="Arial" panose="020B0604020202020204" pitchFamily="34" charset="0"/>
              <a:buChar char="•"/>
            </a:pPr>
            <a:r>
              <a:rPr lang="en-US" sz="1800"/>
              <a:t>Remain and work in the United States for up to four years.</a:t>
            </a:r>
          </a:p>
          <a:p>
            <a:pPr marL="342900" indent="-342900">
              <a:spcBef>
                <a:spcPts val="0"/>
              </a:spcBef>
              <a:spcAft>
                <a:spcPts val="1200"/>
              </a:spcAft>
              <a:buFont typeface="Arial" panose="020B0604020202020204" pitchFamily="34" charset="0"/>
              <a:buChar char="•"/>
            </a:pPr>
            <a:r>
              <a:rPr lang="en-US" sz="1800"/>
              <a:t>May apply for adjustment to LPR after three years or sooner if the investigation or prosecution is completed. </a:t>
            </a:r>
          </a:p>
        </p:txBody>
      </p:sp>
      <p:sp>
        <p:nvSpPr>
          <p:cNvPr id="5" name="Text Placeholder 4"/>
          <p:cNvSpPr>
            <a:spLocks noGrp="1"/>
          </p:cNvSpPr>
          <p:nvPr>
            <p:ph type="body" sz="quarter" idx="3"/>
          </p:nvPr>
        </p:nvSpPr>
        <p:spPr/>
        <p:txBody>
          <a:bodyPr/>
          <a:lstStyle/>
          <a:p>
            <a:r>
              <a:rPr lang="en-US"/>
              <a:t>Obligations</a:t>
            </a:r>
          </a:p>
        </p:txBody>
      </p:sp>
      <p:sp>
        <p:nvSpPr>
          <p:cNvPr id="6" name="Content Placeholder 5"/>
          <p:cNvSpPr>
            <a:spLocks noGrp="1"/>
          </p:cNvSpPr>
          <p:nvPr>
            <p:ph sz="quarter" idx="4"/>
          </p:nvPr>
        </p:nvSpPr>
        <p:spPr/>
        <p:txBody>
          <a:bodyPr/>
          <a:lstStyle/>
          <a:p>
            <a:pPr marL="342900" indent="-342900">
              <a:spcBef>
                <a:spcPts val="0"/>
              </a:spcBef>
              <a:spcAft>
                <a:spcPts val="1200"/>
              </a:spcAft>
              <a:buFont typeface="Arial" panose="020B0604020202020204" pitchFamily="34" charset="0"/>
              <a:buChar char="•"/>
            </a:pPr>
            <a:r>
              <a:rPr lang="en-US" sz="1800"/>
              <a:t>Ongoing duty to cooperate with law enforcement.</a:t>
            </a:r>
          </a:p>
          <a:p>
            <a:pPr marL="342900" indent="-342900">
              <a:spcBef>
                <a:spcPts val="0"/>
              </a:spcBef>
              <a:spcAft>
                <a:spcPts val="1200"/>
              </a:spcAft>
              <a:buFont typeface="Arial" panose="020B0604020202020204" pitchFamily="34" charset="0"/>
              <a:buChar char="•"/>
            </a:pPr>
            <a:r>
              <a:rPr lang="en-US" sz="1800"/>
              <a:t>Cannot unreasonably refuse to assist with the investigation or prosecution of the case.</a:t>
            </a:r>
          </a:p>
          <a:p>
            <a:endParaRPr lang="en-US"/>
          </a:p>
        </p:txBody>
      </p:sp>
      <p:sp>
        <p:nvSpPr>
          <p:cNvPr id="9" name="Footer Placeholder 8">
            <a:extLst>
              <a:ext uri="{FF2B5EF4-FFF2-40B4-BE49-F238E27FC236}">
                <a16:creationId xmlns:a16="http://schemas.microsoft.com/office/drawing/2014/main" id="{F7A52A76-D69B-69AF-82D7-C7BD338ADA3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944968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Adjustment of Status</a:t>
            </a:r>
          </a:p>
        </p:txBody>
      </p:sp>
      <p:sp>
        <p:nvSpPr>
          <p:cNvPr id="8" name="Footer Placeholder 7">
            <a:extLst>
              <a:ext uri="{FF2B5EF4-FFF2-40B4-BE49-F238E27FC236}">
                <a16:creationId xmlns:a16="http://schemas.microsoft.com/office/drawing/2014/main" id="{2EF22B35-5993-3CAE-8E54-B09A5DE7D979}"/>
              </a:ext>
              <a:ext uri="{C183D7F6-B498-43B3-948B-1728B52AA6E4}">
                <adec:decorative xmlns:adec="http://schemas.microsoft.com/office/drawing/2017/decorative" val="1"/>
              </a:ext>
            </a:extLst>
          </p:cNvPr>
          <p:cNvSpPr>
            <a:spLocks noGrp="1"/>
          </p:cNvSpPr>
          <p:nvPr>
            <p:ph type="ftr" sz="quarter" idx="11"/>
          </p:nvPr>
        </p:nvSpPr>
        <p:spPr/>
        <p:txBody>
          <a:bodyPr/>
          <a:lstStyle/>
          <a:p>
            <a:pPr algn="r"/>
            <a:r>
              <a:rPr lang="en-US"/>
              <a:t>Executive Office for Immigration Review</a:t>
            </a:r>
          </a:p>
        </p:txBody>
      </p:sp>
    </p:spTree>
    <p:extLst>
      <p:ext uri="{BB962C8B-B14F-4D97-AF65-F5344CB8AC3E}">
        <p14:creationId xmlns:p14="http://schemas.microsoft.com/office/powerpoint/2010/main" val="31810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5212B-460D-6142-14D5-C61899AB49C9}"/>
              </a:ext>
            </a:extLst>
          </p:cNvPr>
          <p:cNvSpPr>
            <a:spLocks noGrp="1"/>
          </p:cNvSpPr>
          <p:nvPr>
            <p:ph type="title"/>
          </p:nvPr>
        </p:nvSpPr>
        <p:spPr/>
        <p:txBody>
          <a:bodyPr/>
          <a:lstStyle/>
          <a:p>
            <a:pPr algn="ctr"/>
            <a:r>
              <a:rPr lang="en-US">
                <a:cs typeface="Calibri"/>
              </a:rPr>
              <a:t>What is Adjustment of Status?</a:t>
            </a:r>
            <a:endParaRPr lang="en-US"/>
          </a:p>
        </p:txBody>
      </p:sp>
      <p:sp>
        <p:nvSpPr>
          <p:cNvPr id="2" name="Content Placeholder 1">
            <a:extLst>
              <a:ext uri="{FF2B5EF4-FFF2-40B4-BE49-F238E27FC236}">
                <a16:creationId xmlns:a16="http://schemas.microsoft.com/office/drawing/2014/main" id="{EA88DFB4-7EEF-8E28-B588-7F6ADD7CC4B6}"/>
              </a:ext>
            </a:extLst>
          </p:cNvPr>
          <p:cNvSpPr>
            <a:spLocks noGrp="1"/>
          </p:cNvSpPr>
          <p:nvPr>
            <p:ph idx="1"/>
          </p:nvPr>
        </p:nvSpPr>
        <p:spPr>
          <a:xfrm>
            <a:off x="405822" y="2026055"/>
            <a:ext cx="8420937" cy="2694226"/>
          </a:xfrm>
        </p:spPr>
        <p:txBody>
          <a:bodyPr vert="horz" lIns="91440" tIns="45720" rIns="91440" bIns="45720" rtlCol="0" anchor="t">
            <a:noAutofit/>
          </a:bodyPr>
          <a:lstStyle/>
          <a:p>
            <a:pPr marL="285750" indent="-285750">
              <a:spcAft>
                <a:spcPts val="1200"/>
              </a:spcAft>
              <a:buChar char="•"/>
            </a:pPr>
            <a:r>
              <a:rPr lang="en-US" sz="1800">
                <a:ea typeface="+mn-lt"/>
                <a:cs typeface="+mn-lt"/>
              </a:rPr>
              <a:t>A process for an individual to obtain LPR status without having to leave the United States:</a:t>
            </a:r>
          </a:p>
          <a:p>
            <a:pPr marL="628650" lvl="1" indent="-285750">
              <a:spcAft>
                <a:spcPts val="1200"/>
              </a:spcAft>
              <a:buChar char="•"/>
            </a:pPr>
            <a:r>
              <a:rPr lang="en-US" sz="1800">
                <a:ea typeface="+mn-lt"/>
                <a:cs typeface="+mn-lt"/>
              </a:rPr>
              <a:t>Not in removal proceedings – apply with USCIS.</a:t>
            </a:r>
          </a:p>
          <a:p>
            <a:pPr marL="628650" lvl="1" indent="-285750">
              <a:spcAft>
                <a:spcPts val="1200"/>
              </a:spcAft>
              <a:buChar char="•"/>
            </a:pPr>
            <a:r>
              <a:rPr lang="en-US" sz="1800">
                <a:ea typeface="+mn-lt"/>
                <a:cs typeface="+mn-lt"/>
              </a:rPr>
              <a:t>In removal proceedings – apply with the immigration court.</a:t>
            </a:r>
          </a:p>
          <a:p>
            <a:pPr marL="971550" lvl="2" indent="-285750">
              <a:spcAft>
                <a:spcPts val="1200"/>
              </a:spcAft>
              <a:buChar char="•"/>
            </a:pPr>
            <a:r>
              <a:rPr lang="en-US" sz="1800">
                <a:ea typeface="+mn-lt"/>
                <a:cs typeface="+mn-lt"/>
              </a:rPr>
              <a:t>Noncitizens without status may </a:t>
            </a:r>
            <a:r>
              <a:rPr lang="en-US" sz="1800">
                <a:cs typeface="Calibri" panose="020F0502020204030204"/>
              </a:rPr>
              <a:t>apply to adjust status.</a:t>
            </a:r>
          </a:p>
          <a:p>
            <a:pPr marL="971550" lvl="2" indent="-285750">
              <a:spcAft>
                <a:spcPts val="1200"/>
              </a:spcAft>
              <a:buChar char="•"/>
            </a:pPr>
            <a:r>
              <a:rPr lang="en-US" sz="1800">
                <a:ea typeface="+mn-lt"/>
                <a:cs typeface="+mn-lt"/>
              </a:rPr>
              <a:t>LPRs may apply to readjust status.</a:t>
            </a:r>
          </a:p>
          <a:p>
            <a:pPr marL="285750" indent="-285750">
              <a:spcAft>
                <a:spcPts val="1200"/>
              </a:spcAft>
              <a:buChar char="•"/>
            </a:pPr>
            <a:r>
              <a:rPr lang="en-US" sz="1800">
                <a:ea typeface="+mn-lt"/>
                <a:cs typeface="+mn-lt"/>
              </a:rPr>
              <a:t>Adjustment</a:t>
            </a:r>
            <a:r>
              <a:rPr lang="en-US" sz="1800">
                <a:cs typeface="Calibri" panose="020F0502020204030204"/>
              </a:rPr>
              <a:t> of Status is governed by INA </a:t>
            </a:r>
            <a:r>
              <a:rPr lang="en-US" sz="1800">
                <a:ea typeface="+mn-lt"/>
                <a:cs typeface="+mn-lt"/>
              </a:rPr>
              <a:t>§</a:t>
            </a:r>
            <a:r>
              <a:rPr lang="en-US" sz="1800">
                <a:cs typeface="Calibri" panose="020F0502020204030204"/>
              </a:rPr>
              <a:t> 245.</a:t>
            </a:r>
            <a:endParaRPr lang="en-US" sz="1800">
              <a:ea typeface="+mn-lt"/>
              <a:cs typeface="+mn-lt"/>
            </a:endParaRPr>
          </a:p>
          <a:p>
            <a:pPr marL="285750" indent="-285750">
              <a:buChar char="•"/>
            </a:pPr>
            <a:endParaRPr lang="en-US">
              <a:cs typeface="Calibri" panose="020F0502020204030204"/>
            </a:endParaRPr>
          </a:p>
        </p:txBody>
      </p:sp>
      <p:sp>
        <p:nvSpPr>
          <p:cNvPr id="5" name="Footer Placeholder 4">
            <a:extLst>
              <a:ext uri="{FF2B5EF4-FFF2-40B4-BE49-F238E27FC236}">
                <a16:creationId xmlns:a16="http://schemas.microsoft.com/office/drawing/2014/main" id="{96653BA6-423F-554F-7376-E633639650B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529150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A7ABE6-CCA7-981E-5FD2-37E4E4F0F094}"/>
              </a:ext>
            </a:extLst>
          </p:cNvPr>
          <p:cNvSpPr>
            <a:spLocks noGrp="1"/>
          </p:cNvSpPr>
          <p:nvPr>
            <p:ph type="title"/>
          </p:nvPr>
        </p:nvSpPr>
        <p:spPr/>
        <p:txBody>
          <a:bodyPr/>
          <a:lstStyle/>
          <a:p>
            <a:pPr algn="ctr"/>
            <a:r>
              <a:rPr lang="en-US"/>
              <a:t>Benefits of Adjusting to LPR Status </a:t>
            </a:r>
          </a:p>
        </p:txBody>
      </p:sp>
      <p:sp>
        <p:nvSpPr>
          <p:cNvPr id="2" name="Content Placeholder 1">
            <a:extLst>
              <a:ext uri="{FF2B5EF4-FFF2-40B4-BE49-F238E27FC236}">
                <a16:creationId xmlns:a16="http://schemas.microsoft.com/office/drawing/2014/main" id="{39C001B2-8B19-3E54-4B34-F2D4A50A809D}"/>
              </a:ext>
            </a:extLst>
          </p:cNvPr>
          <p:cNvSpPr>
            <a:spLocks noGrp="1"/>
          </p:cNvSpPr>
          <p:nvPr>
            <p:ph idx="1"/>
          </p:nvPr>
        </p:nvSpPr>
        <p:spPr/>
        <p:txBody>
          <a:bodyPr vert="horz" lIns="91440" tIns="45720" rIns="91440" bIns="45720" rtlCol="0" anchor="t">
            <a:normAutofit/>
          </a:bodyPr>
          <a:lstStyle/>
          <a:p>
            <a:pPr marL="285750" indent="-285750">
              <a:spcBef>
                <a:spcPts val="0"/>
              </a:spcBef>
              <a:spcAft>
                <a:spcPts val="1200"/>
              </a:spcAft>
              <a:buFont typeface="Arial" panose="020B0604020202020204" pitchFamily="34" charset="0"/>
              <a:buChar char="•"/>
            </a:pPr>
            <a:r>
              <a:rPr lang="en-US" sz="2000"/>
              <a:t>Lawful immigrant status in the United States.</a:t>
            </a:r>
            <a:endParaRPr lang="en-US" sz="2000">
              <a:cs typeface="Calibri"/>
            </a:endParaRPr>
          </a:p>
          <a:p>
            <a:pPr marL="285750" indent="-285750">
              <a:spcBef>
                <a:spcPts val="0"/>
              </a:spcBef>
              <a:spcAft>
                <a:spcPts val="1200"/>
              </a:spcAft>
              <a:buFont typeface="Arial" panose="020B0604020202020204" pitchFamily="34" charset="0"/>
              <a:buChar char="•"/>
            </a:pPr>
            <a:r>
              <a:rPr lang="en-US" sz="2000"/>
              <a:t>Permitted to work without restriction.</a:t>
            </a:r>
            <a:endParaRPr lang="en-US" sz="2000">
              <a:cs typeface="Calibri"/>
            </a:endParaRPr>
          </a:p>
          <a:p>
            <a:pPr marL="285750" indent="-285750">
              <a:spcBef>
                <a:spcPts val="0"/>
              </a:spcBef>
              <a:spcAft>
                <a:spcPts val="1200"/>
              </a:spcAft>
              <a:buFont typeface="Arial" panose="020B0604020202020204" pitchFamily="34" charset="0"/>
              <a:buChar char="•"/>
            </a:pPr>
            <a:r>
              <a:rPr lang="en-US" sz="2000"/>
              <a:t>More freedom to travel (no need for advance parole).</a:t>
            </a:r>
            <a:endParaRPr lang="en-US" sz="2000">
              <a:cs typeface="Calibri"/>
            </a:endParaRPr>
          </a:p>
          <a:p>
            <a:pPr marL="285750" indent="-285750">
              <a:spcBef>
                <a:spcPts val="0"/>
              </a:spcBef>
              <a:spcAft>
                <a:spcPts val="1200"/>
              </a:spcAft>
              <a:buFont typeface="Arial" panose="020B0604020202020204" pitchFamily="34" charset="0"/>
              <a:buChar char="•"/>
            </a:pPr>
            <a:r>
              <a:rPr lang="en-US" sz="2000"/>
              <a:t>Provide a path to citizenship through naturalization.</a:t>
            </a:r>
            <a:endParaRPr lang="en-US" sz="2000">
              <a:cs typeface="Calibri"/>
            </a:endParaRPr>
          </a:p>
        </p:txBody>
      </p:sp>
      <p:sp>
        <p:nvSpPr>
          <p:cNvPr id="6" name="Footer Placeholder 5">
            <a:extLst>
              <a:ext uri="{FF2B5EF4-FFF2-40B4-BE49-F238E27FC236}">
                <a16:creationId xmlns:a16="http://schemas.microsoft.com/office/drawing/2014/main" id="{D83FFCF3-6BE7-8E2D-9FB5-B6D239D8EC0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743409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54E36-E986-D19E-67CD-C822028CC619}"/>
              </a:ext>
            </a:extLst>
          </p:cNvPr>
          <p:cNvSpPr>
            <a:spLocks noGrp="1"/>
          </p:cNvSpPr>
          <p:nvPr>
            <p:ph type="title"/>
          </p:nvPr>
        </p:nvSpPr>
        <p:spPr/>
        <p:txBody>
          <a:bodyPr>
            <a:normAutofit/>
          </a:bodyPr>
          <a:lstStyle/>
          <a:p>
            <a:pPr algn="ctr"/>
            <a:r>
              <a:rPr lang="en-US">
                <a:cs typeface="Calibri"/>
              </a:rPr>
              <a:t>Qualifications for Adjustment of Status</a:t>
            </a:r>
            <a:endParaRPr lang="en-US"/>
          </a:p>
        </p:txBody>
      </p:sp>
      <p:sp>
        <p:nvSpPr>
          <p:cNvPr id="2" name="Content Placeholder 1">
            <a:extLst>
              <a:ext uri="{FF2B5EF4-FFF2-40B4-BE49-F238E27FC236}">
                <a16:creationId xmlns:a16="http://schemas.microsoft.com/office/drawing/2014/main" id="{1C49AD9A-FB06-8297-ECFB-3D39DC150AB0}"/>
              </a:ext>
            </a:extLst>
          </p:cNvPr>
          <p:cNvSpPr>
            <a:spLocks noGrp="1"/>
          </p:cNvSpPr>
          <p:nvPr>
            <p:ph idx="1"/>
          </p:nvPr>
        </p:nvSpPr>
        <p:spPr>
          <a:xfrm>
            <a:off x="405822" y="2026055"/>
            <a:ext cx="8420937" cy="2593022"/>
          </a:xfrm>
        </p:spPr>
        <p:txBody>
          <a:bodyPr vert="horz" lIns="91440" tIns="45720" rIns="91440" bIns="45720" rtlCol="0" anchor="t">
            <a:noAutofit/>
          </a:bodyPr>
          <a:lstStyle/>
          <a:p>
            <a:pPr>
              <a:spcBef>
                <a:spcPts val="0"/>
              </a:spcBef>
              <a:spcAft>
                <a:spcPts val="1200"/>
              </a:spcAft>
            </a:pPr>
            <a:r>
              <a:rPr lang="en-US" sz="1800" dirty="0">
                <a:cs typeface="Calibri"/>
              </a:rPr>
              <a:t>A noncitizen must generally meet the following requirements:</a:t>
            </a:r>
          </a:p>
          <a:p>
            <a:pPr marL="342900" indent="-342900">
              <a:spcBef>
                <a:spcPts val="0"/>
              </a:spcBef>
              <a:spcAft>
                <a:spcPts val="1200"/>
              </a:spcAft>
              <a:buFont typeface="+mj-lt"/>
              <a:buAutoNum type="arabicPeriod"/>
            </a:pPr>
            <a:r>
              <a:rPr lang="en-US" sz="1800" dirty="0">
                <a:cs typeface="Calibri"/>
              </a:rPr>
              <a:t>Has been inspected and admitted or paroled by an immigration officer (except Violence Against Women Act (VAWA) self-petitioners and SIJS petitioners);</a:t>
            </a:r>
            <a:endParaRPr lang="en-US" sz="1800" dirty="0">
              <a:ea typeface="Calibri"/>
              <a:cs typeface="Calibri"/>
            </a:endParaRPr>
          </a:p>
          <a:p>
            <a:pPr marL="342900" indent="-342900">
              <a:spcBef>
                <a:spcPts val="0"/>
              </a:spcBef>
              <a:spcAft>
                <a:spcPts val="1200"/>
              </a:spcAft>
              <a:buFont typeface="+mj-lt"/>
              <a:buAutoNum type="arabicPeriod"/>
            </a:pPr>
            <a:r>
              <a:rPr lang="en-US" sz="1800" dirty="0">
                <a:cs typeface="Calibri"/>
              </a:rPr>
              <a:t>Be admissible to the United States for permanent residence; </a:t>
            </a:r>
          </a:p>
          <a:p>
            <a:pPr marL="342900" indent="-342900">
              <a:spcBef>
                <a:spcPts val="0"/>
              </a:spcBef>
              <a:spcAft>
                <a:spcPts val="1200"/>
              </a:spcAft>
              <a:buFont typeface="+mj-lt"/>
              <a:buAutoNum type="arabicPeriod"/>
            </a:pPr>
            <a:r>
              <a:rPr lang="en-US" sz="1800" dirty="0">
                <a:cs typeface="Calibri"/>
              </a:rPr>
              <a:t>An immigrant visa is immediately available to the noncitizen </a:t>
            </a:r>
            <a:r>
              <a:rPr lang="en-US" sz="1800" dirty="0">
                <a:ea typeface="+mn-lt"/>
                <a:cs typeface="+mn-lt"/>
              </a:rPr>
              <a:t>at the time of applying for adjustment; and </a:t>
            </a:r>
          </a:p>
          <a:p>
            <a:pPr marL="342900" indent="-342900">
              <a:spcBef>
                <a:spcPts val="0"/>
              </a:spcBef>
              <a:spcAft>
                <a:spcPts val="1200"/>
              </a:spcAft>
              <a:buFont typeface="+mj-lt"/>
              <a:buAutoNum type="arabicPeriod"/>
            </a:pPr>
            <a:r>
              <a:rPr lang="en-US" sz="1800" dirty="0">
                <a:ea typeface="+mn-lt"/>
                <a:cs typeface="+mn-lt"/>
              </a:rPr>
              <a:t>Merit a favorable exercise of discretion.</a:t>
            </a:r>
            <a:endParaRPr lang="en-US" sz="1800" dirty="0">
              <a:cs typeface="Calibri"/>
            </a:endParaRPr>
          </a:p>
          <a:p>
            <a:pPr marL="285750" indent="-285750">
              <a:spcBef>
                <a:spcPts val="0"/>
              </a:spcBef>
              <a:spcAft>
                <a:spcPts val="1200"/>
              </a:spcAft>
              <a:buFont typeface="Arial" panose="020B0604020202020204" pitchFamily="34" charset="0"/>
              <a:buChar char="•"/>
            </a:pPr>
            <a:r>
              <a:rPr lang="en-US" dirty="0">
                <a:cs typeface="Calibri"/>
              </a:rPr>
              <a:t>Reference: INA </a:t>
            </a:r>
            <a:r>
              <a:rPr lang="en-US" dirty="0">
                <a:ea typeface="+mn-lt"/>
                <a:cs typeface="+mn-lt"/>
              </a:rPr>
              <a:t>§</a:t>
            </a:r>
            <a:r>
              <a:rPr lang="en-US" dirty="0">
                <a:cs typeface="Calibri"/>
              </a:rPr>
              <a:t> 245(a).  </a:t>
            </a:r>
            <a:endParaRPr lang="en-US" dirty="0">
              <a:ea typeface="Calibri"/>
              <a:cs typeface="Calibri"/>
            </a:endParaRPr>
          </a:p>
        </p:txBody>
      </p:sp>
      <p:sp>
        <p:nvSpPr>
          <p:cNvPr id="5" name="Footer Placeholder 4">
            <a:extLst>
              <a:ext uri="{FF2B5EF4-FFF2-40B4-BE49-F238E27FC236}">
                <a16:creationId xmlns:a16="http://schemas.microsoft.com/office/drawing/2014/main" id="{B19337D7-F381-8AB0-A6B4-0B58BF31471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283493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5212B-460D-6142-14D5-C61899AB49C9}"/>
              </a:ext>
            </a:extLst>
          </p:cNvPr>
          <p:cNvSpPr>
            <a:spLocks noGrp="1"/>
          </p:cNvSpPr>
          <p:nvPr>
            <p:ph type="title"/>
          </p:nvPr>
        </p:nvSpPr>
        <p:spPr/>
        <p:txBody>
          <a:bodyPr/>
          <a:lstStyle/>
          <a:p>
            <a:pPr algn="ctr"/>
            <a:r>
              <a:rPr lang="en-US">
                <a:cs typeface="Calibri"/>
              </a:rPr>
              <a:t>The Adjustment of Status Process</a:t>
            </a:r>
            <a:endParaRPr lang="en-US"/>
          </a:p>
        </p:txBody>
      </p:sp>
      <p:sp>
        <p:nvSpPr>
          <p:cNvPr id="2" name="Content Placeholder 1">
            <a:extLst>
              <a:ext uri="{FF2B5EF4-FFF2-40B4-BE49-F238E27FC236}">
                <a16:creationId xmlns:a16="http://schemas.microsoft.com/office/drawing/2014/main" id="{EA88DFB4-7EEF-8E28-B588-7F6ADD7CC4B6}"/>
              </a:ext>
            </a:extLst>
          </p:cNvPr>
          <p:cNvSpPr>
            <a:spLocks noGrp="1"/>
          </p:cNvSpPr>
          <p:nvPr>
            <p:ph idx="1"/>
          </p:nvPr>
        </p:nvSpPr>
        <p:spPr/>
        <p:txBody>
          <a:bodyPr vert="horz" lIns="91440" tIns="45720" rIns="91440" bIns="45720" rtlCol="0" anchor="t">
            <a:noAutofit/>
          </a:bodyPr>
          <a:lstStyle/>
          <a:p>
            <a:pPr marL="342900" indent="-342900">
              <a:spcBef>
                <a:spcPts val="0"/>
              </a:spcBef>
              <a:spcAft>
                <a:spcPts val="1200"/>
              </a:spcAft>
              <a:buAutoNum type="arabicPeriod"/>
            </a:pPr>
            <a:r>
              <a:rPr lang="en-US" sz="2000" dirty="0"/>
              <a:t>Applicant </a:t>
            </a:r>
            <a:r>
              <a:rPr lang="en-US" sz="2000" b="1" dirty="0"/>
              <a:t>must </a:t>
            </a:r>
            <a:r>
              <a:rPr lang="en-US" sz="2000" dirty="0"/>
              <a:t>file a visa petition with USCIS and receive an approval.</a:t>
            </a:r>
          </a:p>
          <a:p>
            <a:pPr marL="342900" indent="-342900">
              <a:spcBef>
                <a:spcPts val="0"/>
              </a:spcBef>
              <a:spcAft>
                <a:spcPts val="1200"/>
              </a:spcAft>
              <a:buAutoNum type="arabicPeriod"/>
            </a:pPr>
            <a:r>
              <a:rPr lang="en-US" sz="2000" dirty="0"/>
              <a:t>Applicants in removal proceedings </a:t>
            </a:r>
            <a:r>
              <a:rPr lang="en-US" sz="2000" b="1" dirty="0"/>
              <a:t>must </a:t>
            </a:r>
            <a:r>
              <a:rPr lang="en-US" sz="2000" dirty="0"/>
              <a:t>file a Form I-485, Application to Register Permanent Residence or Adjust Status, along with supporting documentation with the immigration court. </a:t>
            </a:r>
            <a:endParaRPr lang="en-US" sz="2000" dirty="0">
              <a:cs typeface="Calibri"/>
            </a:endParaRPr>
          </a:p>
        </p:txBody>
      </p:sp>
      <p:sp>
        <p:nvSpPr>
          <p:cNvPr id="5" name="Footer Placeholder 4">
            <a:extLst>
              <a:ext uri="{FF2B5EF4-FFF2-40B4-BE49-F238E27FC236}">
                <a16:creationId xmlns:a16="http://schemas.microsoft.com/office/drawing/2014/main" id="{175E9D03-5204-4885-30E6-9BCB134833E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96363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3" y="1062681"/>
            <a:ext cx="8420936" cy="642551"/>
          </a:xfrm>
        </p:spPr>
        <p:txBody>
          <a:bodyPr>
            <a:normAutofit/>
          </a:bodyPr>
          <a:lstStyle/>
          <a:p>
            <a:pPr algn="ctr"/>
            <a:r>
              <a:rPr lang="en-US" sz="2700"/>
              <a:t>Legal Authorities</a:t>
            </a:r>
          </a:p>
        </p:txBody>
      </p:sp>
      <p:sp>
        <p:nvSpPr>
          <p:cNvPr id="3" name="Content Placeholder 2"/>
          <p:cNvSpPr>
            <a:spLocks noGrp="1"/>
          </p:cNvSpPr>
          <p:nvPr>
            <p:ph idx="1"/>
          </p:nvPr>
        </p:nvSpPr>
        <p:spPr>
          <a:xfrm>
            <a:off x="405823" y="1614616"/>
            <a:ext cx="8420937" cy="2771836"/>
          </a:xfrm>
        </p:spPr>
        <p:txBody>
          <a:bodyPr vert="horz" lIns="68580" tIns="34290" rIns="68580" bIns="34290" rtlCol="0" anchor="t">
            <a:noAutofit/>
          </a:bodyPr>
          <a:lstStyle/>
          <a:p>
            <a:pPr marL="342900" indent="-342900">
              <a:spcAft>
                <a:spcPts val="600"/>
              </a:spcAft>
              <a:buFont typeface="Arial" panose="020B0604020202020204" pitchFamily="34" charset="0"/>
              <a:buChar char="•"/>
            </a:pPr>
            <a:r>
              <a:rPr lang="en-US" sz="1600"/>
              <a:t>Statutes</a:t>
            </a:r>
          </a:p>
          <a:p>
            <a:pPr marL="685800" lvl="1" indent="-342900">
              <a:spcBef>
                <a:spcPts val="0"/>
              </a:spcBef>
              <a:spcAft>
                <a:spcPts val="600"/>
              </a:spcAft>
              <a:buFont typeface="Arial" panose="020B0604020202020204" pitchFamily="34" charset="0"/>
              <a:buChar char="•"/>
            </a:pPr>
            <a:r>
              <a:rPr lang="en-US" sz="1600"/>
              <a:t>Immigration and Nationality Act (INA), Title 8 of the U.S. Code</a:t>
            </a:r>
          </a:p>
          <a:p>
            <a:pPr marL="685800" lvl="1" indent="-342900">
              <a:spcBef>
                <a:spcPts val="0"/>
              </a:spcBef>
              <a:spcAft>
                <a:spcPts val="600"/>
              </a:spcAft>
              <a:buFont typeface="Arial" panose="020B0604020202020204" pitchFamily="34" charset="0"/>
              <a:buChar char="•"/>
            </a:pPr>
            <a:r>
              <a:rPr lang="en-US" sz="1600">
                <a:cs typeface="Calibri"/>
              </a:rPr>
              <a:t>The Trafficking Victims Protection Act (TVPA) </a:t>
            </a:r>
          </a:p>
          <a:p>
            <a:pPr marL="685800" lvl="1" indent="-342900">
              <a:spcBef>
                <a:spcPts val="0"/>
              </a:spcBef>
              <a:spcAft>
                <a:spcPts val="600"/>
              </a:spcAft>
              <a:buFont typeface="Arial" panose="020B0604020202020204" pitchFamily="34" charset="0"/>
              <a:buChar char="•"/>
            </a:pPr>
            <a:r>
              <a:rPr lang="en-US" sz="1600">
                <a:cs typeface="Calibri"/>
              </a:rPr>
              <a:t>The</a:t>
            </a:r>
            <a:r>
              <a:rPr lang="en-US" sz="1600">
                <a:effectLst/>
                <a:latin typeface="Calibri" panose="020F0502020204030204" pitchFamily="34" charset="0"/>
                <a:ea typeface="Calibri" panose="020F0502020204030204" pitchFamily="34" charset="0"/>
              </a:rPr>
              <a:t> William Wilberforce Trafficking Victims Protection Reauthorization Act of 2008</a:t>
            </a:r>
            <a:r>
              <a:rPr lang="en-US" sz="1600">
                <a:effectLst/>
                <a:latin typeface="Calibri" panose="020F0502020204030204" pitchFamily="34" charset="0"/>
                <a:ea typeface="Calibri" panose="020F0502020204030204" pitchFamily="34" charset="0"/>
                <a:cs typeface="Calibri"/>
              </a:rPr>
              <a:t> (TVPRA)</a:t>
            </a:r>
            <a:endParaRPr lang="en-US" sz="1600">
              <a:cs typeface="Calibri"/>
            </a:endParaRPr>
          </a:p>
          <a:p>
            <a:pPr marL="342900" indent="-342900">
              <a:spcAft>
                <a:spcPts val="600"/>
              </a:spcAft>
              <a:buFont typeface="Arial" panose="020B0604020202020204" pitchFamily="34" charset="0"/>
              <a:buChar char="•"/>
            </a:pPr>
            <a:r>
              <a:rPr lang="en-US" sz="1600"/>
              <a:t>Regulations</a:t>
            </a:r>
            <a:endParaRPr lang="en-US" sz="1600">
              <a:cs typeface="Calibri"/>
            </a:endParaRPr>
          </a:p>
          <a:p>
            <a:pPr marL="685800" lvl="1" indent="-342900">
              <a:spcBef>
                <a:spcPts val="0"/>
              </a:spcBef>
              <a:spcAft>
                <a:spcPts val="600"/>
              </a:spcAft>
              <a:buFont typeface="Arial" panose="020B0604020202020204" pitchFamily="34" charset="0"/>
              <a:buChar char="•"/>
            </a:pPr>
            <a:r>
              <a:rPr lang="en-US" sz="1600">
                <a:solidFill>
                  <a:srgbClr val="000000"/>
                </a:solidFill>
              </a:rPr>
              <a:t>Title 8 of the Code of Federal Regulations (8 C.F.R.)</a:t>
            </a:r>
            <a:endParaRPr lang="en-US" sz="1600"/>
          </a:p>
          <a:p>
            <a:pPr marL="342900" indent="-342900">
              <a:spcAft>
                <a:spcPts val="600"/>
              </a:spcAft>
              <a:buFont typeface="Arial" panose="020B0604020202020204" pitchFamily="34" charset="0"/>
              <a:buChar char="•"/>
            </a:pPr>
            <a:r>
              <a:rPr lang="en-US" sz="1600"/>
              <a:t>Board of Immigration Appeals (BIA or Board) precedent decisions</a:t>
            </a:r>
            <a:endParaRPr lang="en-US" sz="1600">
              <a:cs typeface="Calibri"/>
            </a:endParaRPr>
          </a:p>
          <a:p>
            <a:pPr marL="342900" indent="-342900">
              <a:spcAft>
                <a:spcPts val="600"/>
              </a:spcAft>
              <a:buFont typeface="Arial" panose="020B0604020202020204" pitchFamily="34" charset="0"/>
              <a:buChar char="•"/>
            </a:pPr>
            <a:r>
              <a:rPr lang="en-US" sz="1600"/>
              <a:t>Attorney General (AG) precedent decisions </a:t>
            </a:r>
            <a:endParaRPr lang="en-US" sz="1600">
              <a:cs typeface="Calibri"/>
            </a:endParaRPr>
          </a:p>
          <a:p>
            <a:pPr marL="342900" indent="-342900">
              <a:spcAft>
                <a:spcPts val="600"/>
              </a:spcAft>
              <a:buFont typeface="Arial" panose="020B0604020202020204" pitchFamily="34" charset="0"/>
              <a:buChar char="•"/>
            </a:pPr>
            <a:r>
              <a:rPr lang="en-US" sz="1600"/>
              <a:t>Federal Court decisions</a:t>
            </a:r>
          </a:p>
          <a:p>
            <a:pPr marL="342900" indent="-342900">
              <a:spcAft>
                <a:spcPts val="600"/>
              </a:spcAft>
              <a:buFont typeface="Arial" panose="020B0604020202020204" pitchFamily="34" charset="0"/>
              <a:buChar char="•"/>
            </a:pPr>
            <a:r>
              <a:rPr lang="en-US" sz="1600">
                <a:cs typeface="Calibri"/>
              </a:rPr>
              <a:t>Supreme Court decisions</a:t>
            </a:r>
          </a:p>
        </p:txBody>
      </p:sp>
      <p:sp>
        <p:nvSpPr>
          <p:cNvPr id="5" name="Footer Placeholder 4">
            <a:extLst>
              <a:ext uri="{FF2B5EF4-FFF2-40B4-BE49-F238E27FC236}">
                <a16:creationId xmlns:a16="http://schemas.microsoft.com/office/drawing/2014/main" id="{2D8DDDFD-B845-BE03-C993-5C62B8BC911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819095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 Visa Petition</a:t>
            </a:r>
          </a:p>
        </p:txBody>
      </p:sp>
      <p:sp>
        <p:nvSpPr>
          <p:cNvPr id="6" name="Footer Placeholder 5">
            <a:extLst>
              <a:ext uri="{FF2B5EF4-FFF2-40B4-BE49-F238E27FC236}">
                <a16:creationId xmlns:a16="http://schemas.microsoft.com/office/drawing/2014/main" id="{0A55BEC5-4BFE-4E18-E952-C47D846D71E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1169815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1693F-C8CC-D209-503D-D6D5C2AAF25D}"/>
              </a:ext>
            </a:extLst>
          </p:cNvPr>
          <p:cNvSpPr>
            <a:spLocks noGrp="1"/>
          </p:cNvSpPr>
          <p:nvPr>
            <p:ph type="title"/>
          </p:nvPr>
        </p:nvSpPr>
        <p:spPr/>
        <p:txBody>
          <a:bodyPr/>
          <a:lstStyle/>
          <a:p>
            <a:pPr algn="ctr"/>
            <a:r>
              <a:rPr lang="en-US" dirty="0">
                <a:ea typeface="+mn-lt"/>
                <a:cs typeface="+mn-lt"/>
              </a:rPr>
              <a:t>Visa Categories &amp; Preference Category</a:t>
            </a:r>
            <a:endParaRPr lang="en-US" b="0" dirty="0">
              <a:ea typeface="+mn-lt"/>
              <a:cs typeface="+mn-lt"/>
            </a:endParaRPr>
          </a:p>
        </p:txBody>
      </p:sp>
      <p:sp>
        <p:nvSpPr>
          <p:cNvPr id="2" name="Content Placeholder 1">
            <a:extLst>
              <a:ext uri="{FF2B5EF4-FFF2-40B4-BE49-F238E27FC236}">
                <a16:creationId xmlns:a16="http://schemas.microsoft.com/office/drawing/2014/main" id="{CFFAFBF9-E47D-4306-085D-771542C129B5}"/>
              </a:ext>
            </a:extLst>
          </p:cNvPr>
          <p:cNvSpPr>
            <a:spLocks noGrp="1"/>
          </p:cNvSpPr>
          <p:nvPr>
            <p:ph idx="1"/>
          </p:nvPr>
        </p:nvSpPr>
        <p:spPr/>
        <p:txBody>
          <a:bodyPr vert="horz" lIns="91440" tIns="45720" rIns="91440" bIns="45720" rtlCol="0" anchor="t">
            <a:normAutofit/>
          </a:bodyPr>
          <a:lstStyle/>
          <a:p>
            <a:pPr marL="285750" indent="-285750">
              <a:spcBef>
                <a:spcPts val="0"/>
              </a:spcBef>
              <a:spcAft>
                <a:spcPts val="1200"/>
              </a:spcAft>
              <a:buFont typeface="Arial,Sans-Serif"/>
              <a:buChar char="•"/>
            </a:pPr>
            <a:r>
              <a:rPr lang="en-US" sz="2000" dirty="0">
                <a:ea typeface="+mn-lt"/>
                <a:cs typeface="+mn-lt"/>
              </a:rPr>
              <a:t>Noncitizen must have an approved visa petition in order to be granted Adjustment of Status.</a:t>
            </a:r>
          </a:p>
          <a:p>
            <a:pPr marL="285750" indent="-285750">
              <a:spcBef>
                <a:spcPts val="0"/>
              </a:spcBef>
              <a:spcAft>
                <a:spcPts val="1200"/>
              </a:spcAft>
              <a:buFont typeface="Arial,Sans-Serif"/>
              <a:buChar char="•"/>
            </a:pPr>
            <a:r>
              <a:rPr lang="en-US" sz="2000" dirty="0">
                <a:ea typeface="+mn-lt"/>
                <a:cs typeface="+mn-lt"/>
              </a:rPr>
              <a:t>USCIS adjudicates visa petitions and assigns visa category and preference category.</a:t>
            </a:r>
            <a:endParaRPr lang="en-US" sz="2000" dirty="0"/>
          </a:p>
        </p:txBody>
      </p:sp>
      <p:sp>
        <p:nvSpPr>
          <p:cNvPr id="4" name="Footer Placeholder 3">
            <a:extLst>
              <a:ext uri="{FF2B5EF4-FFF2-40B4-BE49-F238E27FC236}">
                <a16:creationId xmlns:a16="http://schemas.microsoft.com/office/drawing/2014/main" id="{C82F0BED-CC33-EE9D-58AC-A08D5D865B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4076488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2" y="1056038"/>
            <a:ext cx="8420936" cy="606507"/>
          </a:xfrm>
        </p:spPr>
        <p:txBody>
          <a:bodyPr>
            <a:normAutofit/>
          </a:bodyPr>
          <a:lstStyle/>
          <a:p>
            <a:pPr algn="ctr"/>
            <a:r>
              <a:rPr lang="en-US" dirty="0"/>
              <a:t>Visa Categories &amp; Preference Categories </a:t>
            </a:r>
          </a:p>
        </p:txBody>
      </p:sp>
      <p:graphicFrame>
        <p:nvGraphicFramePr>
          <p:cNvPr id="6" name="Table 5" descr="Two column &quot;visa category&quot; and &quot;preference class&quot; table."/>
          <p:cNvGraphicFramePr>
            <a:graphicFrameLocks noGrp="1"/>
          </p:cNvGraphicFramePr>
          <p:nvPr>
            <p:extLst>
              <p:ext uri="{D42A27DB-BD31-4B8C-83A1-F6EECF244321}">
                <p14:modId xmlns:p14="http://schemas.microsoft.com/office/powerpoint/2010/main" val="4031178978"/>
              </p:ext>
            </p:extLst>
          </p:nvPr>
        </p:nvGraphicFramePr>
        <p:xfrm>
          <a:off x="483576" y="1661746"/>
          <a:ext cx="8345327" cy="3212710"/>
        </p:xfrm>
        <a:graphic>
          <a:graphicData uri="http://schemas.openxmlformats.org/drawingml/2006/table">
            <a:tbl>
              <a:tblPr firstRow="1" bandRow="1">
                <a:tableStyleId>{5C22544A-7EE6-4342-B048-85BDC9FD1C3A}</a:tableStyleId>
              </a:tblPr>
              <a:tblGrid>
                <a:gridCol w="3059722">
                  <a:extLst>
                    <a:ext uri="{9D8B030D-6E8A-4147-A177-3AD203B41FA5}">
                      <a16:colId xmlns:a16="http://schemas.microsoft.com/office/drawing/2014/main" val="1595182565"/>
                    </a:ext>
                  </a:extLst>
                </a:gridCol>
                <a:gridCol w="5285605">
                  <a:extLst>
                    <a:ext uri="{9D8B030D-6E8A-4147-A177-3AD203B41FA5}">
                      <a16:colId xmlns:a16="http://schemas.microsoft.com/office/drawing/2014/main" val="2287769800"/>
                    </a:ext>
                  </a:extLst>
                </a:gridCol>
              </a:tblGrid>
              <a:tr h="716504">
                <a:tc>
                  <a:txBody>
                    <a:bodyPr/>
                    <a:lstStyle/>
                    <a:p>
                      <a:pPr algn="ctr"/>
                      <a:r>
                        <a:rPr lang="en-US" sz="2400"/>
                        <a:t>Visa Category</a:t>
                      </a:r>
                    </a:p>
                  </a:txBody>
                  <a:tcPr anchor="ctr"/>
                </a:tc>
                <a:tc>
                  <a:txBody>
                    <a:bodyPr/>
                    <a:lstStyle/>
                    <a:p>
                      <a:pPr lvl="0" algn="ctr">
                        <a:buNone/>
                      </a:pPr>
                      <a:r>
                        <a:rPr lang="en-US" sz="2400" dirty="0"/>
                        <a:t>Preference Category </a:t>
                      </a:r>
                    </a:p>
                  </a:txBody>
                  <a:tcPr anchor="ctr"/>
                </a:tc>
                <a:extLst>
                  <a:ext uri="{0D108BD9-81ED-4DB2-BD59-A6C34878D82A}">
                    <a16:rowId xmlns:a16="http://schemas.microsoft.com/office/drawing/2014/main" val="1776352318"/>
                  </a:ext>
                </a:extLst>
              </a:tr>
              <a:tr h="2496206">
                <a:tc>
                  <a:txBody>
                    <a:bodyPr/>
                    <a:lstStyle/>
                    <a:p>
                      <a:pPr marL="0" indent="0">
                        <a:buFont typeface="Arial" panose="020B0604020202020204" pitchFamily="34" charset="0"/>
                        <a:buNone/>
                      </a:pPr>
                      <a:r>
                        <a:rPr lang="en-US" sz="2000" dirty="0"/>
                        <a:t>Family-based – Form I-130, Petition for Alien Relative</a:t>
                      </a:r>
                    </a:p>
                  </a:txBody>
                  <a:tcPr/>
                </a:tc>
                <a:tc>
                  <a:txBody>
                    <a:bodyPr/>
                    <a:lstStyle/>
                    <a:p>
                      <a:pPr lvl="0">
                        <a:buNone/>
                      </a:pPr>
                      <a:r>
                        <a:rPr lang="en-US" sz="1800" dirty="0"/>
                        <a:t>1. Unmarried sons and daughters of U.S. citizens (F1)</a:t>
                      </a:r>
                    </a:p>
                    <a:p>
                      <a:pPr lvl="0">
                        <a:buNone/>
                      </a:pPr>
                      <a:r>
                        <a:rPr lang="en-US" sz="1800" b="0" i="0" u="none" strike="noStrike" noProof="0" dirty="0">
                          <a:latin typeface="Calibri"/>
                        </a:rPr>
                        <a:t>2. Spouses and children of permanent residents (F2A)</a:t>
                      </a:r>
                    </a:p>
                    <a:p>
                      <a:pPr lvl="0">
                        <a:buNone/>
                      </a:pPr>
                      <a:r>
                        <a:rPr lang="en-US" sz="1800" b="0" i="0" u="none" strike="noStrike" noProof="0" dirty="0">
                          <a:latin typeface="Calibri"/>
                        </a:rPr>
                        <a:t>3. </a:t>
                      </a:r>
                      <a:r>
                        <a:rPr lang="en-US" sz="1800" b="0" i="0" u="none" strike="noStrike" noProof="0" dirty="0"/>
                        <a:t>Unmarried sons and daughters (age 21 or older) of </a:t>
                      </a:r>
                    </a:p>
                    <a:p>
                      <a:pPr lvl="0">
                        <a:buNone/>
                      </a:pPr>
                      <a:r>
                        <a:rPr lang="en-US" sz="1800" b="0" i="0" u="none" strike="noStrike" noProof="0" dirty="0"/>
                        <a:t>    permanent residents (F2B)</a:t>
                      </a:r>
                      <a:endParaRPr lang="en-US" sz="1800" dirty="0"/>
                    </a:p>
                    <a:p>
                      <a:pPr lvl="0">
                        <a:buNone/>
                      </a:pPr>
                      <a:r>
                        <a:rPr lang="en-US" sz="1800" b="0" i="0" u="none" strike="noStrike" noProof="0" dirty="0"/>
                        <a:t>4. </a:t>
                      </a:r>
                      <a:r>
                        <a:rPr lang="en-US" sz="1800" b="0" i="0" u="none" strike="noStrike" noProof="0" dirty="0">
                          <a:latin typeface="Calibri"/>
                        </a:rPr>
                        <a:t>Married sons and daughters of U.S. citizens (F3)</a:t>
                      </a:r>
                    </a:p>
                    <a:p>
                      <a:pPr lvl="0">
                        <a:buNone/>
                      </a:pPr>
                      <a:r>
                        <a:rPr lang="en-US" sz="1800" b="0" i="0" u="none" strike="noStrike" noProof="0" dirty="0">
                          <a:latin typeface="Calibri"/>
                        </a:rPr>
                        <a:t>5. </a:t>
                      </a:r>
                      <a:r>
                        <a:rPr lang="en-US" sz="1800" b="0" i="0" u="none" strike="noStrike" noProof="0" dirty="0"/>
                        <a:t>Brothers and sisters of adult U.S. citizens (F4)</a:t>
                      </a:r>
                      <a:endParaRPr lang="en-US" sz="1800" b="0" i="0" u="none" strike="noStrike" noProof="0" dirty="0">
                        <a:latin typeface="Calibri"/>
                      </a:endParaRPr>
                    </a:p>
                  </a:txBody>
                  <a:tcPr/>
                </a:tc>
                <a:extLst>
                  <a:ext uri="{0D108BD9-81ED-4DB2-BD59-A6C34878D82A}">
                    <a16:rowId xmlns:a16="http://schemas.microsoft.com/office/drawing/2014/main" val="3305010967"/>
                  </a:ext>
                </a:extLst>
              </a:tr>
            </a:tbl>
          </a:graphicData>
        </a:graphic>
      </p:graphicFrame>
      <p:sp>
        <p:nvSpPr>
          <p:cNvPr id="5" name="Footer Placeholder 4">
            <a:extLst>
              <a:ext uri="{FF2B5EF4-FFF2-40B4-BE49-F238E27FC236}">
                <a16:creationId xmlns:a16="http://schemas.microsoft.com/office/drawing/2014/main" id="{1B2E7C67-B164-EE39-A0A6-EC4C0FD9184E}"/>
              </a:ext>
              <a:ext uri="{C183D7F6-B498-43B3-948B-1728B52AA6E4}">
                <adec:decorative xmlns:adec="http://schemas.microsoft.com/office/drawing/2017/decorative" val="1"/>
              </a:ext>
            </a:extLst>
          </p:cNvPr>
          <p:cNvSpPr>
            <a:spLocks noGrp="1"/>
          </p:cNvSpPr>
          <p:nvPr>
            <p:ph type="ftr" sz="quarter" idx="10"/>
          </p:nvPr>
        </p:nvSpPr>
        <p:spPr>
          <a:xfrm>
            <a:off x="6967829" y="4881484"/>
            <a:ext cx="2053369" cy="260350"/>
          </a:xfrm>
        </p:spPr>
        <p:txBody>
          <a:bodyPr/>
          <a:lstStyle/>
          <a:p>
            <a:r>
              <a:rPr lang="en-US"/>
              <a:t>Executive Office for Immigration Review</a:t>
            </a:r>
          </a:p>
        </p:txBody>
      </p:sp>
    </p:spTree>
    <p:extLst>
      <p:ext uri="{BB962C8B-B14F-4D97-AF65-F5344CB8AC3E}">
        <p14:creationId xmlns:p14="http://schemas.microsoft.com/office/powerpoint/2010/main" val="504276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2" y="1056038"/>
            <a:ext cx="8420936" cy="606507"/>
          </a:xfrm>
        </p:spPr>
        <p:txBody>
          <a:bodyPr>
            <a:normAutofit/>
          </a:bodyPr>
          <a:lstStyle/>
          <a:p>
            <a:pPr algn="ctr"/>
            <a:r>
              <a:rPr lang="en-US" dirty="0"/>
              <a:t>Visa Categories &amp; Preference Categories  </a:t>
            </a:r>
          </a:p>
        </p:txBody>
      </p:sp>
      <p:graphicFrame>
        <p:nvGraphicFramePr>
          <p:cNvPr id="6" name="Table 5" descr="Two column &quot;visa category&quot; and &quot;preference class&quot; table."/>
          <p:cNvGraphicFramePr>
            <a:graphicFrameLocks noGrp="1"/>
          </p:cNvGraphicFramePr>
          <p:nvPr>
            <p:extLst>
              <p:ext uri="{D42A27DB-BD31-4B8C-83A1-F6EECF244321}">
                <p14:modId xmlns:p14="http://schemas.microsoft.com/office/powerpoint/2010/main" val="67262771"/>
              </p:ext>
            </p:extLst>
          </p:nvPr>
        </p:nvGraphicFramePr>
        <p:xfrm>
          <a:off x="483576" y="1661746"/>
          <a:ext cx="8345327" cy="3212710"/>
        </p:xfrm>
        <a:graphic>
          <a:graphicData uri="http://schemas.openxmlformats.org/drawingml/2006/table">
            <a:tbl>
              <a:tblPr firstRow="1" bandRow="1">
                <a:tableStyleId>{5C22544A-7EE6-4342-B048-85BDC9FD1C3A}</a:tableStyleId>
              </a:tblPr>
              <a:tblGrid>
                <a:gridCol w="3059722">
                  <a:extLst>
                    <a:ext uri="{9D8B030D-6E8A-4147-A177-3AD203B41FA5}">
                      <a16:colId xmlns:a16="http://schemas.microsoft.com/office/drawing/2014/main" val="1595182565"/>
                    </a:ext>
                  </a:extLst>
                </a:gridCol>
                <a:gridCol w="5285605">
                  <a:extLst>
                    <a:ext uri="{9D8B030D-6E8A-4147-A177-3AD203B41FA5}">
                      <a16:colId xmlns:a16="http://schemas.microsoft.com/office/drawing/2014/main" val="2287769800"/>
                    </a:ext>
                  </a:extLst>
                </a:gridCol>
              </a:tblGrid>
              <a:tr h="716504">
                <a:tc>
                  <a:txBody>
                    <a:bodyPr/>
                    <a:lstStyle/>
                    <a:p>
                      <a:pPr algn="ctr"/>
                      <a:r>
                        <a:rPr lang="en-US" sz="2400" dirty="0"/>
                        <a:t>Visa Category</a:t>
                      </a:r>
                    </a:p>
                  </a:txBody>
                  <a:tcPr anchor="ctr"/>
                </a:tc>
                <a:tc>
                  <a:txBody>
                    <a:bodyPr/>
                    <a:lstStyle/>
                    <a:p>
                      <a:pPr lvl="0" algn="ctr">
                        <a:buNone/>
                      </a:pPr>
                      <a:r>
                        <a:rPr lang="en-US" sz="2400" dirty="0"/>
                        <a:t>Preference Category </a:t>
                      </a:r>
                    </a:p>
                  </a:txBody>
                  <a:tcPr anchor="ctr"/>
                </a:tc>
                <a:extLst>
                  <a:ext uri="{0D108BD9-81ED-4DB2-BD59-A6C34878D82A}">
                    <a16:rowId xmlns:a16="http://schemas.microsoft.com/office/drawing/2014/main" val="1776352318"/>
                  </a:ext>
                </a:extLst>
              </a:tr>
              <a:tr h="2496206">
                <a:tc>
                  <a:txBody>
                    <a:bodyPr/>
                    <a:lstStyle/>
                    <a:p>
                      <a:pPr marL="0" lvl="0" indent="0">
                        <a:buNone/>
                      </a:pPr>
                      <a:r>
                        <a:rPr lang="en-US" sz="2000" b="0" i="0" u="none" strike="noStrike" noProof="0" dirty="0">
                          <a:latin typeface="Calibri"/>
                        </a:rPr>
                        <a:t>Employment-based – Form I-140, Petition for Alien Workers</a:t>
                      </a:r>
                      <a:endParaRPr lang="en-US" sz="2000" dirty="0"/>
                    </a:p>
                  </a:txBody>
                  <a:tcPr/>
                </a:tc>
                <a:tc>
                  <a:txBody>
                    <a:bodyPr/>
                    <a:lstStyle/>
                    <a:p>
                      <a:pPr lvl="0">
                        <a:buNone/>
                      </a:pPr>
                      <a:r>
                        <a:rPr lang="en-US" sz="1800" b="0" i="0" u="none" strike="noStrike" noProof="0" dirty="0">
                          <a:latin typeface="Calibri"/>
                        </a:rPr>
                        <a:t>1. Priority workers (EB-1)</a:t>
                      </a:r>
                    </a:p>
                    <a:p>
                      <a:pPr lvl="0">
                        <a:buNone/>
                      </a:pPr>
                      <a:r>
                        <a:rPr lang="en-US" sz="1800" b="0" i="0" u="none" strike="noStrike" noProof="0" dirty="0">
                          <a:latin typeface="Calibri"/>
                        </a:rPr>
                        <a:t>2. Members of the professions holding advanced </a:t>
                      </a:r>
                    </a:p>
                    <a:p>
                      <a:pPr lvl="0">
                        <a:buNone/>
                      </a:pPr>
                      <a:r>
                        <a:rPr lang="en-US" sz="1800" b="0" i="0" u="none" strike="noStrike" noProof="0" dirty="0">
                          <a:latin typeface="Calibri"/>
                        </a:rPr>
                        <a:t>    degrees or persons of exceptional ability (EB-2) </a:t>
                      </a:r>
                      <a:endParaRPr lang="en-US" dirty="0"/>
                    </a:p>
                    <a:p>
                      <a:pPr lvl="0">
                        <a:buNone/>
                      </a:pPr>
                      <a:r>
                        <a:rPr lang="en-US" sz="1800" b="0" i="0" u="none" strike="noStrike" noProof="0" dirty="0">
                          <a:latin typeface="Calibri"/>
                        </a:rPr>
                        <a:t>3. Skilled workers, professionals, and other workers </a:t>
                      </a:r>
                    </a:p>
                    <a:p>
                      <a:pPr lvl="0">
                        <a:buNone/>
                      </a:pPr>
                      <a:r>
                        <a:rPr lang="en-US" sz="1800" b="0" i="0" u="none" strike="noStrike" noProof="0" dirty="0">
                          <a:latin typeface="Calibri"/>
                        </a:rPr>
                        <a:t>    (EB-3) </a:t>
                      </a:r>
                      <a:endParaRPr lang="en-US" dirty="0"/>
                    </a:p>
                    <a:p>
                      <a:pPr lvl="0">
                        <a:buNone/>
                      </a:pPr>
                      <a:r>
                        <a:rPr lang="en-US" sz="1800" b="0" i="0" u="none" strike="noStrike" noProof="0" dirty="0">
                          <a:latin typeface="Calibri"/>
                        </a:rPr>
                        <a:t>4. </a:t>
                      </a:r>
                      <a:r>
                        <a:rPr lang="en-US" sz="1800" b="1" i="0" u="none" strike="noStrike" noProof="0" dirty="0">
                          <a:latin typeface="Calibri"/>
                        </a:rPr>
                        <a:t>Certain Special Immigrants (including SIJS) (EB-4) </a:t>
                      </a:r>
                      <a:endParaRPr lang="en-US" sz="1800" b="0" i="0" u="none" strike="noStrike" noProof="0" dirty="0">
                        <a:latin typeface="Calibri"/>
                      </a:endParaRPr>
                    </a:p>
                    <a:p>
                      <a:pPr lvl="0">
                        <a:buNone/>
                      </a:pPr>
                      <a:r>
                        <a:rPr lang="en-US" sz="1800" b="0" i="0" u="none" strike="noStrike" noProof="0" dirty="0">
                          <a:latin typeface="Calibri"/>
                        </a:rPr>
                        <a:t>5. Employment Creation (EB-5) </a:t>
                      </a:r>
                      <a:endParaRPr lang="en-US" dirty="0"/>
                    </a:p>
                  </a:txBody>
                  <a:tcPr/>
                </a:tc>
                <a:extLst>
                  <a:ext uri="{0D108BD9-81ED-4DB2-BD59-A6C34878D82A}">
                    <a16:rowId xmlns:a16="http://schemas.microsoft.com/office/drawing/2014/main" val="3305010967"/>
                  </a:ext>
                </a:extLst>
              </a:tr>
            </a:tbl>
          </a:graphicData>
        </a:graphic>
      </p:graphicFrame>
      <p:sp>
        <p:nvSpPr>
          <p:cNvPr id="5" name="Footer Placeholder 4">
            <a:extLst>
              <a:ext uri="{FF2B5EF4-FFF2-40B4-BE49-F238E27FC236}">
                <a16:creationId xmlns:a16="http://schemas.microsoft.com/office/drawing/2014/main" id="{1B2E7C67-B164-EE39-A0A6-EC4C0FD9184E}"/>
              </a:ext>
              <a:ext uri="{C183D7F6-B498-43B3-948B-1728B52AA6E4}">
                <adec:decorative xmlns:adec="http://schemas.microsoft.com/office/drawing/2017/decorative" val="1"/>
              </a:ext>
            </a:extLst>
          </p:cNvPr>
          <p:cNvSpPr>
            <a:spLocks noGrp="1"/>
          </p:cNvSpPr>
          <p:nvPr>
            <p:ph type="ftr" sz="quarter" idx="10"/>
          </p:nvPr>
        </p:nvSpPr>
        <p:spPr>
          <a:xfrm>
            <a:off x="6967829" y="4881484"/>
            <a:ext cx="2053369" cy="260350"/>
          </a:xfrm>
        </p:spPr>
        <p:txBody>
          <a:bodyPr/>
          <a:lstStyle/>
          <a:p>
            <a:r>
              <a:rPr lang="en-US"/>
              <a:t>Executive Office for Immigration Review</a:t>
            </a:r>
          </a:p>
        </p:txBody>
      </p:sp>
    </p:spTree>
    <p:extLst>
      <p:ext uri="{BB962C8B-B14F-4D97-AF65-F5344CB8AC3E}">
        <p14:creationId xmlns:p14="http://schemas.microsoft.com/office/powerpoint/2010/main" val="1517520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253031"/>
            <a:ext cx="8420936" cy="664636"/>
          </a:xfrm>
        </p:spPr>
        <p:txBody>
          <a:bodyPr/>
          <a:lstStyle/>
          <a:p>
            <a:pPr algn="ctr"/>
            <a:r>
              <a:rPr lang="en-US"/>
              <a:t>Annual Quotas</a:t>
            </a:r>
          </a:p>
        </p:txBody>
      </p:sp>
      <p:sp>
        <p:nvSpPr>
          <p:cNvPr id="2" name="Content Placeholder 1"/>
          <p:cNvSpPr>
            <a:spLocks noGrp="1"/>
          </p:cNvSpPr>
          <p:nvPr>
            <p:ph idx="1"/>
          </p:nvPr>
        </p:nvSpPr>
        <p:spPr>
          <a:xfrm>
            <a:off x="405823" y="1849887"/>
            <a:ext cx="8565182" cy="2843884"/>
          </a:xfrm>
        </p:spPr>
        <p:txBody>
          <a:bodyPr vert="horz" lIns="91440" tIns="45720" rIns="91440" bIns="45720" rtlCol="0" anchor="t">
            <a:noAutofit/>
          </a:bodyPr>
          <a:lstStyle/>
          <a:p>
            <a:pPr marL="285750" indent="-285750">
              <a:spcAft>
                <a:spcPts val="600"/>
              </a:spcAft>
              <a:buFont typeface="Arial" panose="020B0604020202020204" pitchFamily="34" charset="0"/>
              <a:buChar char="•"/>
            </a:pPr>
            <a:r>
              <a:rPr lang="en-US" sz="2000" dirty="0"/>
              <a:t>The INA sets annual quotas for immigrant visas that may be issued to noncitizens seeking LPR status:</a:t>
            </a:r>
            <a:endParaRPr lang="en-US" sz="2000" dirty="0">
              <a:cs typeface="Calibri"/>
            </a:endParaRPr>
          </a:p>
          <a:p>
            <a:pPr marL="628650" lvl="1" indent="-285750">
              <a:spcAft>
                <a:spcPts val="600"/>
              </a:spcAft>
              <a:buFont typeface="Arial" panose="020B0604020202020204" pitchFamily="34" charset="0"/>
              <a:buChar char="•"/>
            </a:pPr>
            <a:r>
              <a:rPr lang="en-US" sz="2000" dirty="0"/>
              <a:t>“Immediate Relatives” are exempted from visa quotas</a:t>
            </a:r>
            <a:endParaRPr lang="en-US" sz="2000" dirty="0">
              <a:cs typeface="Calibri"/>
            </a:endParaRPr>
          </a:p>
          <a:p>
            <a:pPr marL="971550" lvl="2" indent="-285750">
              <a:spcAft>
                <a:spcPts val="600"/>
              </a:spcAft>
              <a:buFont typeface="Arial" panose="020B0604020202020204" pitchFamily="34" charset="0"/>
              <a:buChar char="•"/>
            </a:pPr>
            <a:r>
              <a:rPr lang="en-US" sz="2000" i="1" dirty="0"/>
              <a:t>See</a:t>
            </a:r>
            <a:r>
              <a:rPr lang="en-US" sz="2000" dirty="0"/>
              <a:t> INA </a:t>
            </a:r>
            <a:r>
              <a:rPr lang="en-US" sz="2000" dirty="0">
                <a:latin typeface="Calibri"/>
                <a:cs typeface="Calibri"/>
              </a:rPr>
              <a:t>§ </a:t>
            </a:r>
            <a:r>
              <a:rPr lang="en-US" sz="2000" dirty="0"/>
              <a:t>201(b)(2)(A)(i).</a:t>
            </a:r>
            <a:endParaRPr lang="en-US" sz="2000" dirty="0">
              <a:cs typeface="Calibri"/>
            </a:endParaRPr>
          </a:p>
          <a:p>
            <a:pPr marL="628650" lvl="1" indent="-285750">
              <a:spcAft>
                <a:spcPts val="600"/>
              </a:spcAft>
              <a:buFont typeface="Arial" panose="020B0604020202020204" pitchFamily="34" charset="0"/>
              <a:buChar char="•"/>
            </a:pPr>
            <a:r>
              <a:rPr lang="en-US" sz="2000" dirty="0"/>
              <a:t>“Preference Visas” are issued based on the priority date.</a:t>
            </a:r>
            <a:endParaRPr lang="en-US" sz="2000" dirty="0">
              <a:cs typeface="Calibri"/>
            </a:endParaRPr>
          </a:p>
          <a:p>
            <a:pPr marL="971550" lvl="2" indent="-285750">
              <a:spcAft>
                <a:spcPts val="600"/>
              </a:spcAft>
              <a:buFont typeface="Arial" panose="020B0604020202020204" pitchFamily="34" charset="0"/>
              <a:buChar char="•"/>
            </a:pPr>
            <a:r>
              <a:rPr lang="en-US" sz="2000" dirty="0"/>
              <a:t>The priority date is the date that the:</a:t>
            </a:r>
            <a:endParaRPr lang="en-US" sz="2000" dirty="0">
              <a:cs typeface="Calibri"/>
            </a:endParaRPr>
          </a:p>
          <a:p>
            <a:pPr marL="1314450" lvl="3" indent="-285750">
              <a:spcAft>
                <a:spcPts val="600"/>
              </a:spcAft>
              <a:buFont typeface="Arial" panose="020B0604020202020204" pitchFamily="34" charset="0"/>
              <a:buChar char="•"/>
            </a:pPr>
            <a:r>
              <a:rPr lang="en-US" sz="2000" dirty="0"/>
              <a:t>Visa petition is filed with USCIS, or</a:t>
            </a:r>
            <a:endParaRPr lang="en-US" sz="2000" dirty="0">
              <a:cs typeface="Calibri"/>
            </a:endParaRPr>
          </a:p>
          <a:p>
            <a:pPr marL="1314450" lvl="3" indent="-285750">
              <a:spcAft>
                <a:spcPts val="600"/>
              </a:spcAft>
              <a:buFont typeface="Arial" panose="020B0604020202020204" pitchFamily="34" charset="0"/>
              <a:buChar char="•"/>
            </a:pPr>
            <a:r>
              <a:rPr lang="en-US" sz="2000" dirty="0"/>
              <a:t>Labor certification is filed with U.S. Department of Labor.</a:t>
            </a:r>
            <a:endParaRPr lang="en-US" sz="2000" dirty="0">
              <a:cs typeface="Calibri"/>
            </a:endParaRPr>
          </a:p>
        </p:txBody>
      </p:sp>
      <p:sp>
        <p:nvSpPr>
          <p:cNvPr id="5" name="Footer Placeholder 4">
            <a:extLst>
              <a:ext uri="{FF2B5EF4-FFF2-40B4-BE49-F238E27FC236}">
                <a16:creationId xmlns:a16="http://schemas.microsoft.com/office/drawing/2014/main" id="{D1818241-C172-D780-4247-A4800CCC75B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777646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Visa Bulletin</a:t>
            </a:r>
          </a:p>
        </p:txBody>
      </p:sp>
      <p:sp>
        <p:nvSpPr>
          <p:cNvPr id="2" name="Content Placeholder 1"/>
          <p:cNvSpPr>
            <a:spLocks noGrp="1"/>
          </p:cNvSpPr>
          <p:nvPr>
            <p:ph idx="1"/>
          </p:nvPr>
        </p:nvSpPr>
        <p:spPr>
          <a:xfrm>
            <a:off x="185245" y="2127259"/>
            <a:ext cx="8855242" cy="2843884"/>
          </a:xfrm>
        </p:spPr>
        <p:txBody>
          <a:bodyPr vert="horz" lIns="91440" tIns="45720" rIns="91440" bIns="45720" rtlCol="0" anchor="t">
            <a:noAutofit/>
          </a:bodyPr>
          <a:lstStyle/>
          <a:p>
            <a:pPr>
              <a:spcBef>
                <a:spcPts val="0"/>
              </a:spcBef>
              <a:spcAft>
                <a:spcPts val="1200"/>
              </a:spcAft>
            </a:pPr>
            <a:r>
              <a:rPr lang="en-US" sz="2000"/>
              <a:t>For current visa availability and priority information, please visit the </a:t>
            </a:r>
            <a:r>
              <a:rPr lang="en-US" sz="2000">
                <a:hlinkClick r:id="rId3"/>
              </a:rPr>
              <a:t>Visa Bulletin</a:t>
            </a:r>
            <a:r>
              <a:rPr lang="en-US" sz="2000"/>
              <a:t> published monthly by the U.S. Department of State on the </a:t>
            </a:r>
            <a:r>
              <a:rPr lang="en-US" sz="2000" err="1">
                <a:hlinkClick r:id="rId4"/>
              </a:rPr>
              <a:t>Travel.State.Gov</a:t>
            </a:r>
            <a:r>
              <a:rPr lang="en-US" sz="2000"/>
              <a:t> website. </a:t>
            </a:r>
            <a:endParaRPr lang="en-US" sz="2000">
              <a:cs typeface="Calibri"/>
            </a:endParaRPr>
          </a:p>
        </p:txBody>
      </p:sp>
      <p:sp>
        <p:nvSpPr>
          <p:cNvPr id="5" name="Footer Placeholder 4">
            <a:extLst>
              <a:ext uri="{FF2B5EF4-FFF2-40B4-BE49-F238E27FC236}">
                <a16:creationId xmlns:a16="http://schemas.microsoft.com/office/drawing/2014/main" id="{37799930-58DF-CA26-5611-DA999C5448D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481589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Adjustment Application</a:t>
            </a:r>
          </a:p>
        </p:txBody>
      </p:sp>
      <p:sp>
        <p:nvSpPr>
          <p:cNvPr id="6" name="Footer Placeholder 5">
            <a:extLst>
              <a:ext uri="{FF2B5EF4-FFF2-40B4-BE49-F238E27FC236}">
                <a16:creationId xmlns:a16="http://schemas.microsoft.com/office/drawing/2014/main" id="{DE4C2412-B201-5172-185F-23A58D28E02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3081770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271772"/>
            <a:ext cx="8420936" cy="664636"/>
          </a:xfrm>
        </p:spPr>
        <p:txBody>
          <a:bodyPr>
            <a:normAutofit/>
          </a:bodyPr>
          <a:lstStyle/>
          <a:p>
            <a:pPr algn="ctr">
              <a:spcBef>
                <a:spcPts val="0"/>
              </a:spcBef>
              <a:spcAft>
                <a:spcPts val="1200"/>
              </a:spcAft>
            </a:pPr>
            <a:r>
              <a:rPr lang="en-US" sz="3200" dirty="0"/>
              <a:t>Typical Contents of an Adjustment Application</a:t>
            </a:r>
          </a:p>
        </p:txBody>
      </p:sp>
      <p:sp>
        <p:nvSpPr>
          <p:cNvPr id="2" name="Content Placeholder 1"/>
          <p:cNvSpPr>
            <a:spLocks noGrp="1"/>
          </p:cNvSpPr>
          <p:nvPr>
            <p:ph idx="1"/>
          </p:nvPr>
        </p:nvSpPr>
        <p:spPr/>
        <p:txBody>
          <a:bodyPr>
            <a:noAutofit/>
          </a:bodyPr>
          <a:lstStyle/>
          <a:p>
            <a:pPr marL="457200" indent="-457200">
              <a:spcBef>
                <a:spcPts val="0"/>
              </a:spcBef>
              <a:spcAft>
                <a:spcPts val="1200"/>
              </a:spcAft>
              <a:buFont typeface="Arial" panose="020B0604020202020204" pitchFamily="34" charset="0"/>
              <a:buChar char="•"/>
            </a:pPr>
            <a:r>
              <a:rPr lang="en-US" sz="2000" dirty="0"/>
              <a:t>Application for Adjustment of Status (AOS) (Form I-485); </a:t>
            </a:r>
          </a:p>
          <a:p>
            <a:pPr marL="457200" indent="-457200">
              <a:spcBef>
                <a:spcPts val="0"/>
              </a:spcBef>
              <a:spcAft>
                <a:spcPts val="1200"/>
              </a:spcAft>
              <a:buFont typeface="Arial" panose="020B0604020202020204" pitchFamily="34" charset="0"/>
              <a:buChar char="•"/>
            </a:pPr>
            <a:r>
              <a:rPr lang="en-US" sz="2000" dirty="0"/>
              <a:t>Notice of Action acknowledging fee receipt or fee waiver approval </a:t>
            </a:r>
            <a:br>
              <a:rPr lang="en-US" sz="2000" dirty="0"/>
            </a:br>
            <a:r>
              <a:rPr lang="en-US" sz="2000" dirty="0"/>
              <a:t>(Form I-797);</a:t>
            </a:r>
          </a:p>
          <a:p>
            <a:pPr marL="457200" indent="-457200">
              <a:spcBef>
                <a:spcPts val="0"/>
              </a:spcBef>
              <a:spcAft>
                <a:spcPts val="1200"/>
              </a:spcAft>
              <a:buFont typeface="Arial" panose="020B0604020202020204" pitchFamily="34" charset="0"/>
              <a:buChar char="•"/>
            </a:pPr>
            <a:r>
              <a:rPr lang="en-US" sz="2000" dirty="0"/>
              <a:t>Visa petition application; and</a:t>
            </a:r>
          </a:p>
          <a:p>
            <a:pPr marL="457200" indent="-457200">
              <a:spcBef>
                <a:spcPts val="0"/>
              </a:spcBef>
              <a:spcAft>
                <a:spcPts val="1200"/>
              </a:spcAft>
              <a:buFont typeface="Arial" panose="020B0604020202020204" pitchFamily="34" charset="0"/>
              <a:buChar char="•"/>
            </a:pPr>
            <a:r>
              <a:rPr lang="en-US" sz="2000" dirty="0"/>
              <a:t>Notice of Action acknowledging approval of the underlying visa petition (Form I-797).</a:t>
            </a:r>
          </a:p>
        </p:txBody>
      </p:sp>
      <p:sp>
        <p:nvSpPr>
          <p:cNvPr id="5" name="Footer Placeholder 4">
            <a:extLst>
              <a:ext uri="{FF2B5EF4-FFF2-40B4-BE49-F238E27FC236}">
                <a16:creationId xmlns:a16="http://schemas.microsoft.com/office/drawing/2014/main" id="{3C0C1B32-A974-4F3A-166E-DF7EF3B3F7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075802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271772"/>
            <a:ext cx="8420936" cy="664636"/>
          </a:xfrm>
        </p:spPr>
        <p:txBody>
          <a:bodyPr>
            <a:normAutofit/>
          </a:bodyPr>
          <a:lstStyle/>
          <a:p>
            <a:pPr algn="ctr"/>
            <a:r>
              <a:rPr lang="en-US"/>
              <a:t>Typical Supporting Documentation for SIJS AOS</a:t>
            </a:r>
          </a:p>
        </p:txBody>
      </p:sp>
      <p:sp>
        <p:nvSpPr>
          <p:cNvPr id="2" name="Content Placeholder 1"/>
          <p:cNvSpPr>
            <a:spLocks noGrp="1"/>
          </p:cNvSpPr>
          <p:nvPr>
            <p:ph idx="1"/>
          </p:nvPr>
        </p:nvSpPr>
        <p:spPr/>
        <p:txBody>
          <a:bodyPr>
            <a:noAutofit/>
          </a:bodyPr>
          <a:lstStyle/>
          <a:p>
            <a:pPr algn="l">
              <a:spcBef>
                <a:spcPts val="0"/>
              </a:spcBef>
              <a:spcAft>
                <a:spcPts val="1200"/>
              </a:spcAft>
              <a:buFont typeface="Arial" panose="020B0604020202020204" pitchFamily="34" charset="0"/>
              <a:buChar char="•"/>
            </a:pPr>
            <a:r>
              <a:rPr lang="en-US" sz="2000"/>
              <a:t>   Two passport style photographs.</a:t>
            </a:r>
          </a:p>
          <a:p>
            <a:pPr algn="l">
              <a:spcBef>
                <a:spcPts val="0"/>
              </a:spcBef>
              <a:spcAft>
                <a:spcPts val="1200"/>
              </a:spcAft>
              <a:buFont typeface="Arial" panose="020B0604020202020204" pitchFamily="34" charset="0"/>
              <a:buChar char="•"/>
            </a:pPr>
            <a:r>
              <a:rPr lang="en-US" sz="2000"/>
              <a:t>   Copy of a government-issued identity document with photograph.</a:t>
            </a:r>
          </a:p>
          <a:p>
            <a:pPr algn="l">
              <a:spcBef>
                <a:spcPts val="0"/>
              </a:spcBef>
              <a:spcAft>
                <a:spcPts val="1200"/>
              </a:spcAft>
              <a:buFont typeface="Arial" panose="020B0604020202020204" pitchFamily="34" charset="0"/>
              <a:buChar char="•"/>
            </a:pPr>
            <a:r>
              <a:rPr lang="en-US" sz="2000"/>
              <a:t>   Copy of birth certificate.</a:t>
            </a:r>
          </a:p>
          <a:p>
            <a:pPr>
              <a:spcBef>
                <a:spcPts val="0"/>
              </a:spcBef>
              <a:spcAft>
                <a:spcPts val="1200"/>
              </a:spcAft>
              <a:buFont typeface="Arial" panose="020B0604020202020204" pitchFamily="34" charset="0"/>
              <a:buChar char="•"/>
            </a:pPr>
            <a:r>
              <a:rPr lang="en-US" sz="2000"/>
              <a:t>   Proof of date and manner of entry. </a:t>
            </a:r>
          </a:p>
          <a:p>
            <a:pPr algn="l">
              <a:buFont typeface="Arial" panose="020B0604020202020204" pitchFamily="34" charset="0"/>
              <a:buChar char="•"/>
            </a:pPr>
            <a:endParaRPr lang="en-US" sz="2300"/>
          </a:p>
        </p:txBody>
      </p:sp>
      <p:sp>
        <p:nvSpPr>
          <p:cNvPr id="5" name="Footer Placeholder 4">
            <a:extLst>
              <a:ext uri="{FF2B5EF4-FFF2-40B4-BE49-F238E27FC236}">
                <a16:creationId xmlns:a16="http://schemas.microsoft.com/office/drawing/2014/main" id="{C0319CEC-A5FD-5865-767B-3E4BA20339C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900859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271772"/>
            <a:ext cx="8420936" cy="664636"/>
          </a:xfrm>
        </p:spPr>
        <p:txBody>
          <a:bodyPr>
            <a:normAutofit fontScale="90000"/>
          </a:bodyPr>
          <a:lstStyle/>
          <a:p>
            <a:pPr algn="ctr"/>
            <a:r>
              <a:rPr lang="en-US"/>
              <a:t>Typical Supporting Documentation for SIJS AOS (Cont.)</a:t>
            </a:r>
          </a:p>
        </p:txBody>
      </p:sp>
      <p:sp>
        <p:nvSpPr>
          <p:cNvPr id="2" name="Content Placeholder 1"/>
          <p:cNvSpPr>
            <a:spLocks noGrp="1"/>
          </p:cNvSpPr>
          <p:nvPr>
            <p:ph idx="1"/>
          </p:nvPr>
        </p:nvSpPr>
        <p:spPr/>
        <p:txBody>
          <a:bodyPr vert="horz" lIns="91440" tIns="45720" rIns="91440" bIns="45720" rtlCol="0" anchor="t">
            <a:noAutofit/>
          </a:bodyPr>
          <a:lstStyle/>
          <a:p>
            <a:pPr marL="342900" indent="-342900">
              <a:spcBef>
                <a:spcPts val="0"/>
              </a:spcBef>
              <a:spcAft>
                <a:spcPts val="1200"/>
              </a:spcAft>
              <a:buChar char="•"/>
            </a:pPr>
            <a:r>
              <a:rPr lang="en-US" sz="2400">
                <a:cs typeface="Calibri"/>
              </a:rPr>
              <a:t>  </a:t>
            </a:r>
            <a:r>
              <a:rPr lang="en-US" sz="2000">
                <a:cs typeface="Calibri"/>
              </a:rPr>
              <a:t>Proof of biometrics completion.</a:t>
            </a:r>
            <a:endParaRPr lang="en-US" sz="2000"/>
          </a:p>
          <a:p>
            <a:pPr marL="457200" indent="-457200">
              <a:spcBef>
                <a:spcPts val="0"/>
              </a:spcBef>
              <a:spcAft>
                <a:spcPts val="1200"/>
              </a:spcAft>
              <a:buFont typeface="Arial" panose="020B0604020202020204" pitchFamily="34" charset="0"/>
              <a:buChar char="•"/>
            </a:pPr>
            <a:r>
              <a:rPr lang="en-US" sz="2000">
                <a:cs typeface="Calibri"/>
              </a:rPr>
              <a:t>Certified police and court records of any juvenile delinquency findings, criminal charges, arrests, or convictions. </a:t>
            </a:r>
          </a:p>
          <a:p>
            <a:pPr marL="457200" indent="-457200">
              <a:spcBef>
                <a:spcPts val="0"/>
              </a:spcBef>
              <a:spcAft>
                <a:spcPts val="1200"/>
              </a:spcAft>
              <a:buFont typeface="Arial" panose="020B0604020202020204" pitchFamily="34" charset="0"/>
              <a:buChar char="•"/>
            </a:pPr>
            <a:r>
              <a:rPr lang="en-US" sz="2000">
                <a:cs typeface="Calibri"/>
              </a:rPr>
              <a:t>A sealed medical examination and vaccination record. </a:t>
            </a:r>
          </a:p>
        </p:txBody>
      </p:sp>
      <p:sp>
        <p:nvSpPr>
          <p:cNvPr id="5" name="Footer Placeholder 4">
            <a:extLst>
              <a:ext uri="{FF2B5EF4-FFF2-40B4-BE49-F238E27FC236}">
                <a16:creationId xmlns:a16="http://schemas.microsoft.com/office/drawing/2014/main" id="{74672216-8E88-DF7B-2321-2D69CF4950F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8878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Terminology</a:t>
            </a:r>
          </a:p>
        </p:txBody>
      </p:sp>
      <p:sp>
        <p:nvSpPr>
          <p:cNvPr id="6" name="Footer Placeholder 5">
            <a:extLst>
              <a:ext uri="{FF2B5EF4-FFF2-40B4-BE49-F238E27FC236}">
                <a16:creationId xmlns:a16="http://schemas.microsoft.com/office/drawing/2014/main" id="{1D600641-87DF-664E-F4E8-14DAADAAA61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66280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1200"/>
              </a:spcAft>
            </a:pPr>
            <a:r>
              <a:rPr lang="en-US"/>
              <a:t>Requirement #1:</a:t>
            </a:r>
            <a:br>
              <a:rPr lang="en-US"/>
            </a:br>
            <a:r>
              <a:rPr lang="en-US"/>
              <a:t>Noncitizen </a:t>
            </a:r>
            <a:r>
              <a:rPr lang="en-US">
                <a:cs typeface="Calibri"/>
              </a:rPr>
              <a:t>has been inspected and admitted or paroled by an immigration officer</a:t>
            </a:r>
            <a:endParaRPr lang="en-US"/>
          </a:p>
        </p:txBody>
      </p:sp>
      <p:sp>
        <p:nvSpPr>
          <p:cNvPr id="5" name="Footer Placeholder 4">
            <a:extLst>
              <a:ext uri="{FF2B5EF4-FFF2-40B4-BE49-F238E27FC236}">
                <a16:creationId xmlns:a16="http://schemas.microsoft.com/office/drawing/2014/main" id="{1383EAFC-1B67-401A-766A-5E93DEFDC97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4140740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Admission v. Parole</a:t>
            </a:r>
          </a:p>
        </p:txBody>
      </p:sp>
      <p:sp>
        <p:nvSpPr>
          <p:cNvPr id="2" name="Content Placeholder 1"/>
          <p:cNvSpPr>
            <a:spLocks noGrp="1"/>
          </p:cNvSpPr>
          <p:nvPr>
            <p:ph idx="1"/>
          </p:nvPr>
        </p:nvSpPr>
        <p:spPr>
          <a:xfrm>
            <a:off x="405822" y="1942011"/>
            <a:ext cx="8420937" cy="2800041"/>
          </a:xfrm>
        </p:spPr>
        <p:txBody>
          <a:bodyPr vert="horz" lIns="91440" tIns="45720" rIns="91440" bIns="45720" rtlCol="0" anchor="t">
            <a:normAutofit fontScale="92500" lnSpcReduction="20000"/>
          </a:bodyPr>
          <a:lstStyle/>
          <a:p>
            <a:pPr marL="285750" indent="-285750">
              <a:spcAft>
                <a:spcPts val="1200"/>
              </a:spcAft>
              <a:buFont typeface="Arial" panose="020B0604020202020204" pitchFamily="34" charset="0"/>
              <a:buChar char="•"/>
            </a:pPr>
            <a:r>
              <a:rPr lang="en-US" sz="2000"/>
              <a:t>Admission:</a:t>
            </a:r>
          </a:p>
          <a:p>
            <a:pPr marL="628650" lvl="1" indent="-285750">
              <a:spcAft>
                <a:spcPts val="1200"/>
              </a:spcAft>
              <a:buFont typeface="Arial" panose="020B0604020202020204" pitchFamily="34" charset="0"/>
              <a:buChar char="•"/>
            </a:pPr>
            <a:r>
              <a:rPr lang="en-US" sz="2000"/>
              <a:t>Occurs when an immigration officer allows a noncitizen to enter the United States pursuant to a visa or other entry document.</a:t>
            </a:r>
          </a:p>
          <a:p>
            <a:pPr marL="285750" indent="-285750">
              <a:spcAft>
                <a:spcPts val="1200"/>
              </a:spcAft>
              <a:buFont typeface="Arial" panose="020B0604020202020204" pitchFamily="34" charset="0"/>
              <a:buChar char="•"/>
            </a:pPr>
            <a:r>
              <a:rPr lang="en-US" sz="2000"/>
              <a:t>Parole: </a:t>
            </a:r>
          </a:p>
          <a:p>
            <a:pPr marL="628650" lvl="1" indent="-285750">
              <a:spcAft>
                <a:spcPts val="1200"/>
              </a:spcAft>
              <a:buFont typeface="Arial" panose="020B0604020202020204" pitchFamily="34" charset="0"/>
              <a:buChar char="•"/>
            </a:pPr>
            <a:r>
              <a:rPr lang="en-US" sz="2000"/>
              <a:t>Occurs when an immigration officer allows a noncitizen, who may be inadmissible or otherwise ineligible for admission (e.g., without valid entry document), to enter the United States for a temporary period.</a:t>
            </a:r>
          </a:p>
          <a:p>
            <a:pPr marL="628650" lvl="1" indent="-285750">
              <a:spcAft>
                <a:spcPts val="1200"/>
              </a:spcAft>
              <a:buFont typeface="Arial" panose="020B0604020202020204" pitchFamily="34" charset="0"/>
              <a:buChar char="•"/>
            </a:pPr>
            <a:r>
              <a:rPr lang="en-US" sz="2000"/>
              <a:t>Most often is for humanitarian reasons.</a:t>
            </a:r>
          </a:p>
        </p:txBody>
      </p:sp>
      <p:sp>
        <p:nvSpPr>
          <p:cNvPr id="6" name="Footer Placeholder 5">
            <a:extLst>
              <a:ext uri="{FF2B5EF4-FFF2-40B4-BE49-F238E27FC236}">
                <a16:creationId xmlns:a16="http://schemas.microsoft.com/office/drawing/2014/main" id="{210F4290-38E1-3F82-8FA3-A1F8B81C96E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509490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t>Commonly Used Evidence to Establish </a:t>
            </a:r>
            <a:br>
              <a:rPr lang="en-US"/>
            </a:br>
            <a:r>
              <a:rPr lang="en-US"/>
              <a:t>Method of Entry Into the United States</a:t>
            </a:r>
          </a:p>
        </p:txBody>
      </p:sp>
      <p:sp>
        <p:nvSpPr>
          <p:cNvPr id="2" name="Content Placeholder 1"/>
          <p:cNvSpPr>
            <a:spLocks noGrp="1"/>
          </p:cNvSpPr>
          <p:nvPr>
            <p:ph idx="1"/>
          </p:nvPr>
        </p:nvSpPr>
        <p:spPr>
          <a:xfrm>
            <a:off x="405822" y="2261063"/>
            <a:ext cx="8420937" cy="2459218"/>
          </a:xfrm>
        </p:spPr>
        <p:txBody>
          <a:bodyPr vert="horz" lIns="91440" tIns="45720" rIns="91440" bIns="45720" rtlCol="0" anchor="t">
            <a:noAutofit/>
          </a:bodyPr>
          <a:lstStyle/>
          <a:p>
            <a:pPr marL="342900" indent="-342900">
              <a:spcBef>
                <a:spcPts val="0"/>
              </a:spcBef>
              <a:spcAft>
                <a:spcPts val="1200"/>
              </a:spcAft>
              <a:buFont typeface="Arial" panose="020B0604020202020204" pitchFamily="34" charset="0"/>
              <a:buChar char="•"/>
            </a:pPr>
            <a:r>
              <a:rPr lang="en-US" sz="2000"/>
              <a:t>Copy of the Form I-94, Arrival/Departure Record,</a:t>
            </a:r>
            <a:endParaRPr lang="en-US" sz="2000">
              <a:cs typeface="Calibri"/>
            </a:endParaRPr>
          </a:p>
          <a:p>
            <a:pPr marL="342900" indent="-342900">
              <a:spcBef>
                <a:spcPts val="0"/>
              </a:spcBef>
              <a:spcAft>
                <a:spcPts val="1200"/>
              </a:spcAft>
              <a:buFont typeface="Arial" panose="020B0604020202020204" pitchFamily="34" charset="0"/>
              <a:buChar char="•"/>
            </a:pPr>
            <a:r>
              <a:rPr lang="en-US" sz="2000"/>
              <a:t>Copy of the passport with an admission stamp,</a:t>
            </a:r>
            <a:endParaRPr lang="en-US" sz="2000">
              <a:cs typeface="Calibri"/>
            </a:endParaRPr>
          </a:p>
          <a:p>
            <a:pPr marL="342900" indent="-342900">
              <a:spcBef>
                <a:spcPts val="0"/>
              </a:spcBef>
              <a:spcAft>
                <a:spcPts val="1200"/>
              </a:spcAft>
              <a:buFont typeface="Arial" panose="020B0604020202020204" pitchFamily="34" charset="0"/>
              <a:buChar char="•"/>
            </a:pPr>
            <a:r>
              <a:rPr lang="en-US" sz="2000"/>
              <a:t>Other relevant travel documents, such as a border crossing card or affidavits, and/or</a:t>
            </a:r>
            <a:endParaRPr lang="en-US" sz="2000">
              <a:cs typeface="Calibri"/>
            </a:endParaRPr>
          </a:p>
          <a:p>
            <a:pPr marL="342900" indent="-342900">
              <a:spcBef>
                <a:spcPts val="0"/>
              </a:spcBef>
              <a:spcAft>
                <a:spcPts val="1200"/>
              </a:spcAft>
              <a:buFont typeface="Arial" panose="020B0604020202020204" pitchFamily="34" charset="0"/>
              <a:buChar char="•"/>
            </a:pPr>
            <a:r>
              <a:rPr lang="en-US" sz="2000"/>
              <a:t>Testimonial evidence.</a:t>
            </a:r>
            <a:endParaRPr lang="en-US" sz="2000">
              <a:cs typeface="Calibri"/>
            </a:endParaRPr>
          </a:p>
          <a:p>
            <a:endParaRPr lang="en-US"/>
          </a:p>
        </p:txBody>
      </p:sp>
      <p:sp>
        <p:nvSpPr>
          <p:cNvPr id="6" name="Footer Placeholder 5">
            <a:extLst>
              <a:ext uri="{FF2B5EF4-FFF2-40B4-BE49-F238E27FC236}">
                <a16:creationId xmlns:a16="http://schemas.microsoft.com/office/drawing/2014/main" id="{44D02729-5FBA-6865-AEE7-110B6B903CD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228314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“Wave-Through” Admission</a:t>
            </a:r>
          </a:p>
        </p:txBody>
      </p:sp>
      <p:sp>
        <p:nvSpPr>
          <p:cNvPr id="2" name="Content Placeholder 1"/>
          <p:cNvSpPr>
            <a:spLocks noGrp="1"/>
          </p:cNvSpPr>
          <p:nvPr>
            <p:ph idx="1"/>
          </p:nvPr>
        </p:nvSpPr>
        <p:spPr>
          <a:xfrm>
            <a:off x="405822" y="2026055"/>
            <a:ext cx="8420937" cy="2694226"/>
          </a:xfrm>
        </p:spPr>
        <p:txBody>
          <a:bodyPr vert="horz" lIns="91440" tIns="45720" rIns="91440" bIns="45720" rtlCol="0" anchor="t">
            <a:noAutofit/>
          </a:bodyPr>
          <a:lstStyle/>
          <a:p>
            <a:pPr marL="285750" indent="-285750">
              <a:spcBef>
                <a:spcPts val="0"/>
              </a:spcBef>
              <a:spcAft>
                <a:spcPts val="1200"/>
              </a:spcAft>
              <a:buFont typeface="Arial" panose="020B0604020202020204" pitchFamily="34" charset="0"/>
              <a:buChar char="•"/>
            </a:pPr>
            <a:r>
              <a:rPr lang="en-US" sz="2000"/>
              <a:t>Noncitizens may satisfy the admission requirement by showing that they were “waved through.”</a:t>
            </a:r>
            <a:endParaRPr lang="en-US" sz="2000">
              <a:cs typeface="Calibri"/>
            </a:endParaRPr>
          </a:p>
          <a:p>
            <a:pPr marL="285750" indent="-285750">
              <a:spcBef>
                <a:spcPts val="0"/>
              </a:spcBef>
              <a:spcAft>
                <a:spcPts val="1200"/>
              </a:spcAft>
              <a:buFont typeface="Arial" panose="020B0604020202020204" pitchFamily="34" charset="0"/>
              <a:buChar char="•"/>
            </a:pPr>
            <a:r>
              <a:rPr lang="en-US" sz="2000"/>
              <a:t>“Waved through” = an immigration officer allows an individual to pass through the port of entry without asking questions or inspecting documents.</a:t>
            </a:r>
            <a:endParaRPr lang="en-US" sz="2000">
              <a:cs typeface="Calibri"/>
            </a:endParaRPr>
          </a:p>
          <a:p>
            <a:pPr marL="285750" indent="-285750">
              <a:spcBef>
                <a:spcPts val="0"/>
              </a:spcBef>
              <a:spcAft>
                <a:spcPts val="1200"/>
              </a:spcAft>
              <a:buFont typeface="Arial" panose="020B0604020202020204" pitchFamily="34" charset="0"/>
              <a:buChar char="•"/>
            </a:pPr>
            <a:r>
              <a:rPr lang="en-US" sz="2000"/>
              <a:t>Must show procedural regularity.</a:t>
            </a:r>
          </a:p>
          <a:p>
            <a:pPr marL="285750" indent="-285750">
              <a:spcBef>
                <a:spcPts val="0"/>
              </a:spcBef>
              <a:spcAft>
                <a:spcPts val="1200"/>
              </a:spcAft>
              <a:buFont typeface="Arial" panose="020B0604020202020204" pitchFamily="34" charset="0"/>
              <a:buChar char="•"/>
            </a:pPr>
            <a:r>
              <a:rPr lang="en-US"/>
              <a:t>Reference: </a:t>
            </a:r>
            <a:r>
              <a:rPr lang="en-US" i="1"/>
              <a:t>See Matter of </a:t>
            </a:r>
            <a:r>
              <a:rPr lang="en-US" i="1" err="1"/>
              <a:t>Quilantan</a:t>
            </a:r>
            <a:r>
              <a:rPr lang="en-US"/>
              <a:t>, 25 I&amp;N Dec. 285 (BIA 2010).</a:t>
            </a:r>
            <a:endParaRPr lang="en-US">
              <a:cs typeface="Calibri"/>
            </a:endParaRPr>
          </a:p>
        </p:txBody>
      </p:sp>
      <p:sp>
        <p:nvSpPr>
          <p:cNvPr id="6" name="Footer Placeholder 5">
            <a:extLst>
              <a:ext uri="{FF2B5EF4-FFF2-40B4-BE49-F238E27FC236}">
                <a16:creationId xmlns:a16="http://schemas.microsoft.com/office/drawing/2014/main" id="{82683142-9B40-448D-DA76-957BB2001D9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786782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Requirement #2: </a:t>
            </a:r>
            <a:br>
              <a:rPr lang="en-US"/>
            </a:br>
            <a:r>
              <a:rPr lang="en-US">
                <a:cs typeface="Calibri"/>
              </a:rPr>
              <a:t>Be Admissible to the United States for Permanent Residence</a:t>
            </a:r>
            <a:endParaRPr lang="en-US"/>
          </a:p>
        </p:txBody>
      </p:sp>
      <p:sp>
        <p:nvSpPr>
          <p:cNvPr id="10" name="Footer Placeholder 9">
            <a:extLst>
              <a:ext uri="{FF2B5EF4-FFF2-40B4-BE49-F238E27FC236}">
                <a16:creationId xmlns:a16="http://schemas.microsoft.com/office/drawing/2014/main" id="{D3EA88A9-AF32-6AE3-911F-8605D7F059E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2671723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606" y="1073791"/>
            <a:ext cx="7892788" cy="704559"/>
          </a:xfrm>
        </p:spPr>
        <p:txBody>
          <a:bodyPr/>
          <a:lstStyle/>
          <a:p>
            <a:r>
              <a:rPr lang="en-US"/>
              <a:t>Grounds of Inadmissibility under INA </a:t>
            </a:r>
            <a:r>
              <a:rPr lang="en-US">
                <a:latin typeface="Calibri" panose="020F0502020204030204" pitchFamily="34" charset="0"/>
                <a:cs typeface="Calibri" panose="020F0502020204030204" pitchFamily="34" charset="0"/>
              </a:rPr>
              <a:t>§ </a:t>
            </a:r>
            <a:r>
              <a:rPr lang="en-US"/>
              <a:t>212(a)</a:t>
            </a:r>
          </a:p>
        </p:txBody>
      </p:sp>
      <p:graphicFrame>
        <p:nvGraphicFramePr>
          <p:cNvPr id="6" name="Table 6" descr="Two column &quot;ground of inadmissability&quot; and INA Section&quot; table with grounds of inadmissability and a corresponding INA section.">
            <a:extLst>
              <a:ext uri="{FF2B5EF4-FFF2-40B4-BE49-F238E27FC236}">
                <a16:creationId xmlns:a16="http://schemas.microsoft.com/office/drawing/2014/main" id="{F92764D9-EE60-B647-23F4-C7A4681AC69B}"/>
              </a:ext>
            </a:extLst>
          </p:cNvPr>
          <p:cNvGraphicFramePr>
            <a:graphicFrameLocks noGrp="1"/>
          </p:cNvGraphicFramePr>
          <p:nvPr>
            <p:extLst>
              <p:ext uri="{D42A27DB-BD31-4B8C-83A1-F6EECF244321}">
                <p14:modId xmlns:p14="http://schemas.microsoft.com/office/powerpoint/2010/main" val="4177300129"/>
              </p:ext>
            </p:extLst>
          </p:nvPr>
        </p:nvGraphicFramePr>
        <p:xfrm>
          <a:off x="1524000" y="1789978"/>
          <a:ext cx="6096000" cy="3134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69382664"/>
                    </a:ext>
                  </a:extLst>
                </a:gridCol>
                <a:gridCol w="3048000">
                  <a:extLst>
                    <a:ext uri="{9D8B030D-6E8A-4147-A177-3AD203B41FA5}">
                      <a16:colId xmlns:a16="http://schemas.microsoft.com/office/drawing/2014/main" val="498719476"/>
                    </a:ext>
                  </a:extLst>
                </a:gridCol>
              </a:tblGrid>
              <a:tr h="370840">
                <a:tc>
                  <a:txBody>
                    <a:bodyPr/>
                    <a:lstStyle/>
                    <a:p>
                      <a:r>
                        <a:rPr lang="en-US" sz="1800"/>
                        <a:t>Ground of Inadmissibility</a:t>
                      </a:r>
                    </a:p>
                  </a:txBody>
                  <a:tcPr/>
                </a:tc>
                <a:tc>
                  <a:txBody>
                    <a:bodyPr/>
                    <a:lstStyle/>
                    <a:p>
                      <a:r>
                        <a:rPr lang="en-US" sz="1800"/>
                        <a:t>INA Section</a:t>
                      </a:r>
                    </a:p>
                  </a:txBody>
                  <a:tcPr/>
                </a:tc>
                <a:extLst>
                  <a:ext uri="{0D108BD9-81ED-4DB2-BD59-A6C34878D82A}">
                    <a16:rowId xmlns:a16="http://schemas.microsoft.com/office/drawing/2014/main" val="712653399"/>
                  </a:ext>
                </a:extLst>
              </a:tr>
              <a:tr h="370840">
                <a:tc>
                  <a:txBody>
                    <a:bodyPr/>
                    <a:lstStyle/>
                    <a:p>
                      <a:r>
                        <a:rPr lang="en-US" sz="1800"/>
                        <a:t>Health-related</a:t>
                      </a:r>
                    </a:p>
                  </a:txBody>
                  <a:tcPr/>
                </a:tc>
                <a:tc>
                  <a:txBody>
                    <a:bodyPr/>
                    <a:lstStyle/>
                    <a:p>
                      <a:r>
                        <a:rPr lang="en-US" sz="1800"/>
                        <a:t>212(a)(1)</a:t>
                      </a:r>
                    </a:p>
                  </a:txBody>
                  <a:tcPr/>
                </a:tc>
                <a:extLst>
                  <a:ext uri="{0D108BD9-81ED-4DB2-BD59-A6C34878D82A}">
                    <a16:rowId xmlns:a16="http://schemas.microsoft.com/office/drawing/2014/main" val="3671911683"/>
                  </a:ext>
                </a:extLst>
              </a:tr>
              <a:tr h="370840">
                <a:tc>
                  <a:txBody>
                    <a:bodyPr/>
                    <a:lstStyle/>
                    <a:p>
                      <a:r>
                        <a:rPr lang="en-US" sz="1800"/>
                        <a:t>Criminal convictions</a:t>
                      </a:r>
                    </a:p>
                  </a:txBody>
                  <a:tcPr/>
                </a:tc>
                <a:tc>
                  <a:txBody>
                    <a:bodyPr/>
                    <a:lstStyle/>
                    <a:p>
                      <a:r>
                        <a:rPr lang="en-US" sz="1800"/>
                        <a:t>212(a)(2)</a:t>
                      </a:r>
                    </a:p>
                  </a:txBody>
                  <a:tcPr/>
                </a:tc>
                <a:extLst>
                  <a:ext uri="{0D108BD9-81ED-4DB2-BD59-A6C34878D82A}">
                    <a16:rowId xmlns:a16="http://schemas.microsoft.com/office/drawing/2014/main" val="1934161785"/>
                  </a:ext>
                </a:extLst>
              </a:tr>
              <a:tr h="370840">
                <a:tc>
                  <a:txBody>
                    <a:bodyPr/>
                    <a:lstStyle/>
                    <a:p>
                      <a:r>
                        <a:rPr lang="en-US" sz="1800"/>
                        <a:t>Terrorism or security grounds</a:t>
                      </a:r>
                    </a:p>
                  </a:txBody>
                  <a:tcPr/>
                </a:tc>
                <a:tc>
                  <a:txBody>
                    <a:bodyPr/>
                    <a:lstStyle/>
                    <a:p>
                      <a:r>
                        <a:rPr lang="en-US" sz="1800"/>
                        <a:t>212(a)(3)</a:t>
                      </a:r>
                    </a:p>
                  </a:txBody>
                  <a:tcPr/>
                </a:tc>
                <a:extLst>
                  <a:ext uri="{0D108BD9-81ED-4DB2-BD59-A6C34878D82A}">
                    <a16:rowId xmlns:a16="http://schemas.microsoft.com/office/drawing/2014/main" val="1007297297"/>
                  </a:ext>
                </a:extLst>
              </a:tr>
              <a:tr h="370840">
                <a:tc>
                  <a:txBody>
                    <a:bodyPr/>
                    <a:lstStyle/>
                    <a:p>
                      <a:r>
                        <a:rPr lang="en-US" sz="1800"/>
                        <a:t>Public charge</a:t>
                      </a:r>
                    </a:p>
                  </a:txBody>
                  <a:tcPr/>
                </a:tc>
                <a:tc>
                  <a:txBody>
                    <a:bodyPr/>
                    <a:lstStyle/>
                    <a:p>
                      <a:r>
                        <a:rPr lang="en-US" sz="1800"/>
                        <a:t>212(a)(4)</a:t>
                      </a:r>
                    </a:p>
                  </a:txBody>
                  <a:tcPr/>
                </a:tc>
                <a:extLst>
                  <a:ext uri="{0D108BD9-81ED-4DB2-BD59-A6C34878D82A}">
                    <a16:rowId xmlns:a16="http://schemas.microsoft.com/office/drawing/2014/main" val="1673612692"/>
                  </a:ext>
                </a:extLst>
              </a:tr>
              <a:tr h="370840">
                <a:tc>
                  <a:txBody>
                    <a:bodyPr/>
                    <a:lstStyle/>
                    <a:p>
                      <a:r>
                        <a:rPr lang="en-US" sz="1800"/>
                        <a:t>Present without admission or parole</a:t>
                      </a:r>
                    </a:p>
                  </a:txBody>
                  <a:tcPr/>
                </a:tc>
                <a:tc>
                  <a:txBody>
                    <a:bodyPr/>
                    <a:lstStyle/>
                    <a:p>
                      <a:r>
                        <a:rPr lang="en-US" sz="1800"/>
                        <a:t>212(a)(6)(A)</a:t>
                      </a:r>
                    </a:p>
                  </a:txBody>
                  <a:tcPr/>
                </a:tc>
                <a:extLst>
                  <a:ext uri="{0D108BD9-81ED-4DB2-BD59-A6C34878D82A}">
                    <a16:rowId xmlns:a16="http://schemas.microsoft.com/office/drawing/2014/main" val="720741723"/>
                  </a:ext>
                </a:extLst>
              </a:tr>
              <a:tr h="370840">
                <a:tc>
                  <a:txBody>
                    <a:bodyPr/>
                    <a:lstStyle/>
                    <a:p>
                      <a:r>
                        <a:rPr lang="en-US" sz="1800"/>
                        <a:t>Failure to attend removal proceedings</a:t>
                      </a:r>
                    </a:p>
                  </a:txBody>
                  <a:tcPr/>
                </a:tc>
                <a:tc>
                  <a:txBody>
                    <a:bodyPr/>
                    <a:lstStyle/>
                    <a:p>
                      <a:r>
                        <a:rPr lang="en-US" sz="1800" dirty="0"/>
                        <a:t>212(a)(6)(B)</a:t>
                      </a:r>
                    </a:p>
                  </a:txBody>
                  <a:tcPr/>
                </a:tc>
                <a:extLst>
                  <a:ext uri="{0D108BD9-81ED-4DB2-BD59-A6C34878D82A}">
                    <a16:rowId xmlns:a16="http://schemas.microsoft.com/office/drawing/2014/main" val="2707427579"/>
                  </a:ext>
                </a:extLst>
              </a:tr>
            </a:tbl>
          </a:graphicData>
        </a:graphic>
      </p:graphicFrame>
      <p:sp>
        <p:nvSpPr>
          <p:cNvPr id="2" name="Footer Placeholder 1">
            <a:extLst>
              <a:ext uri="{FF2B5EF4-FFF2-40B4-BE49-F238E27FC236}">
                <a16:creationId xmlns:a16="http://schemas.microsoft.com/office/drawing/2014/main" id="{2942F9D0-8EB3-C31E-4997-A5B4C80080E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373368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825" y="1073791"/>
            <a:ext cx="8272351" cy="704559"/>
          </a:xfrm>
        </p:spPr>
        <p:txBody>
          <a:bodyPr>
            <a:normAutofit fontScale="90000"/>
          </a:bodyPr>
          <a:lstStyle/>
          <a:p>
            <a:r>
              <a:rPr lang="en-US"/>
              <a:t>Grounds of Inadmissibility under INA </a:t>
            </a:r>
            <a:r>
              <a:rPr lang="en-US">
                <a:latin typeface="Calibri" panose="020F0502020204030204" pitchFamily="34" charset="0"/>
                <a:cs typeface="Calibri" panose="020F0502020204030204" pitchFamily="34" charset="0"/>
              </a:rPr>
              <a:t>§ </a:t>
            </a:r>
            <a:r>
              <a:rPr lang="en-US"/>
              <a:t>212(a) (Cont.)</a:t>
            </a:r>
          </a:p>
        </p:txBody>
      </p:sp>
      <p:graphicFrame>
        <p:nvGraphicFramePr>
          <p:cNvPr id="6" name="Table 6" descr="Two column ground of inadmissability and INA section table continued.">
            <a:extLst>
              <a:ext uri="{FF2B5EF4-FFF2-40B4-BE49-F238E27FC236}">
                <a16:creationId xmlns:a16="http://schemas.microsoft.com/office/drawing/2014/main" id="{F92764D9-EE60-B647-23F4-C7A4681AC69B}"/>
              </a:ext>
            </a:extLst>
          </p:cNvPr>
          <p:cNvGraphicFramePr>
            <a:graphicFrameLocks noGrp="1"/>
          </p:cNvGraphicFramePr>
          <p:nvPr>
            <p:extLst>
              <p:ext uri="{D42A27DB-BD31-4B8C-83A1-F6EECF244321}">
                <p14:modId xmlns:p14="http://schemas.microsoft.com/office/powerpoint/2010/main" val="1063140016"/>
              </p:ext>
            </p:extLst>
          </p:nvPr>
        </p:nvGraphicFramePr>
        <p:xfrm>
          <a:off x="1524000" y="1667352"/>
          <a:ext cx="6096000" cy="2763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69382664"/>
                    </a:ext>
                  </a:extLst>
                </a:gridCol>
                <a:gridCol w="3048000">
                  <a:extLst>
                    <a:ext uri="{9D8B030D-6E8A-4147-A177-3AD203B41FA5}">
                      <a16:colId xmlns:a16="http://schemas.microsoft.com/office/drawing/2014/main" val="498719476"/>
                    </a:ext>
                  </a:extLst>
                </a:gridCol>
              </a:tblGrid>
              <a:tr h="370840">
                <a:tc>
                  <a:txBody>
                    <a:bodyPr/>
                    <a:lstStyle/>
                    <a:p>
                      <a:r>
                        <a:rPr lang="en-US"/>
                        <a:t>Ground of Inadmissibility</a:t>
                      </a:r>
                    </a:p>
                  </a:txBody>
                  <a:tcPr/>
                </a:tc>
                <a:tc>
                  <a:txBody>
                    <a:bodyPr/>
                    <a:lstStyle/>
                    <a:p>
                      <a:r>
                        <a:rPr lang="en-US"/>
                        <a:t>INA Section</a:t>
                      </a:r>
                    </a:p>
                  </a:txBody>
                  <a:tcPr/>
                </a:tc>
                <a:extLst>
                  <a:ext uri="{0D108BD9-81ED-4DB2-BD59-A6C34878D82A}">
                    <a16:rowId xmlns:a16="http://schemas.microsoft.com/office/drawing/2014/main" val="712653399"/>
                  </a:ext>
                </a:extLst>
              </a:tr>
              <a:tr h="370840">
                <a:tc>
                  <a:txBody>
                    <a:bodyPr/>
                    <a:lstStyle/>
                    <a:p>
                      <a:r>
                        <a:rPr lang="en-US" sz="1800"/>
                        <a:t>Fraud or false claim to U.S. citizenship</a:t>
                      </a:r>
                    </a:p>
                  </a:txBody>
                  <a:tcPr/>
                </a:tc>
                <a:tc>
                  <a:txBody>
                    <a:bodyPr/>
                    <a:lstStyle/>
                    <a:p>
                      <a:r>
                        <a:rPr lang="en-US" sz="1800"/>
                        <a:t>212(a)(6)(C)</a:t>
                      </a:r>
                    </a:p>
                  </a:txBody>
                  <a:tcPr/>
                </a:tc>
                <a:extLst>
                  <a:ext uri="{0D108BD9-81ED-4DB2-BD59-A6C34878D82A}">
                    <a16:rowId xmlns:a16="http://schemas.microsoft.com/office/drawing/2014/main" val="2426844341"/>
                  </a:ext>
                </a:extLst>
              </a:tr>
              <a:tr h="370840">
                <a:tc>
                  <a:txBody>
                    <a:bodyPr/>
                    <a:lstStyle/>
                    <a:p>
                      <a:r>
                        <a:rPr lang="en-US" sz="1800"/>
                        <a:t>Stowaways</a:t>
                      </a:r>
                    </a:p>
                  </a:txBody>
                  <a:tcPr/>
                </a:tc>
                <a:tc>
                  <a:txBody>
                    <a:bodyPr/>
                    <a:lstStyle/>
                    <a:p>
                      <a:r>
                        <a:rPr lang="en-US" sz="1800"/>
                        <a:t>212(a)(6)(D)</a:t>
                      </a:r>
                    </a:p>
                  </a:txBody>
                  <a:tcPr/>
                </a:tc>
                <a:extLst>
                  <a:ext uri="{0D108BD9-81ED-4DB2-BD59-A6C34878D82A}">
                    <a16:rowId xmlns:a16="http://schemas.microsoft.com/office/drawing/2014/main" val="980904458"/>
                  </a:ext>
                </a:extLst>
              </a:tr>
              <a:tr h="370840">
                <a:tc>
                  <a:txBody>
                    <a:bodyPr/>
                    <a:lstStyle/>
                    <a:p>
                      <a:r>
                        <a:rPr lang="en-US" sz="1800"/>
                        <a:t>Documentation requirements for immigrants</a:t>
                      </a:r>
                    </a:p>
                  </a:txBody>
                  <a:tcPr/>
                </a:tc>
                <a:tc>
                  <a:txBody>
                    <a:bodyPr/>
                    <a:lstStyle/>
                    <a:p>
                      <a:r>
                        <a:rPr lang="en-US" sz="1800"/>
                        <a:t>212(a)(7)(A)</a:t>
                      </a:r>
                    </a:p>
                  </a:txBody>
                  <a:tcPr/>
                </a:tc>
                <a:extLst>
                  <a:ext uri="{0D108BD9-81ED-4DB2-BD59-A6C34878D82A}">
                    <a16:rowId xmlns:a16="http://schemas.microsoft.com/office/drawing/2014/main" val="1367886410"/>
                  </a:ext>
                </a:extLst>
              </a:tr>
              <a:tr h="370840">
                <a:tc>
                  <a:txBody>
                    <a:bodyPr/>
                    <a:lstStyle/>
                    <a:p>
                      <a:r>
                        <a:rPr lang="en-US" sz="1800"/>
                        <a:t>Ineligibility for citizenship</a:t>
                      </a:r>
                    </a:p>
                  </a:txBody>
                  <a:tcPr/>
                </a:tc>
                <a:tc>
                  <a:txBody>
                    <a:bodyPr/>
                    <a:lstStyle/>
                    <a:p>
                      <a:r>
                        <a:rPr lang="en-US" sz="1800"/>
                        <a:t>212(a)(8)</a:t>
                      </a:r>
                    </a:p>
                  </a:txBody>
                  <a:tcPr/>
                </a:tc>
                <a:extLst>
                  <a:ext uri="{0D108BD9-81ED-4DB2-BD59-A6C34878D82A}">
                    <a16:rowId xmlns:a16="http://schemas.microsoft.com/office/drawing/2014/main" val="4016658909"/>
                  </a:ext>
                </a:extLst>
              </a:tr>
              <a:tr h="370840">
                <a:tc>
                  <a:txBody>
                    <a:bodyPr/>
                    <a:lstStyle/>
                    <a:p>
                      <a:r>
                        <a:rPr lang="en-US" sz="1800"/>
                        <a:t>Prior immigration violations</a:t>
                      </a:r>
                    </a:p>
                  </a:txBody>
                  <a:tcPr/>
                </a:tc>
                <a:tc>
                  <a:txBody>
                    <a:bodyPr/>
                    <a:lstStyle/>
                    <a:p>
                      <a:r>
                        <a:rPr lang="en-US" sz="1800" dirty="0"/>
                        <a:t>212(a)(9)</a:t>
                      </a:r>
                    </a:p>
                  </a:txBody>
                  <a:tcPr/>
                </a:tc>
                <a:extLst>
                  <a:ext uri="{0D108BD9-81ED-4DB2-BD59-A6C34878D82A}">
                    <a16:rowId xmlns:a16="http://schemas.microsoft.com/office/drawing/2014/main" val="4084218905"/>
                  </a:ext>
                </a:extLst>
              </a:tr>
            </a:tbl>
          </a:graphicData>
        </a:graphic>
      </p:graphicFrame>
      <p:sp>
        <p:nvSpPr>
          <p:cNvPr id="5" name="Text Placeholder 4"/>
          <p:cNvSpPr>
            <a:spLocks noGrp="1"/>
          </p:cNvSpPr>
          <p:nvPr>
            <p:ph type="body" sz="quarter" idx="11"/>
          </p:nvPr>
        </p:nvSpPr>
        <p:spPr>
          <a:xfrm>
            <a:off x="405822" y="4638922"/>
            <a:ext cx="5936922" cy="365125"/>
          </a:xfrm>
        </p:spPr>
        <p:txBody>
          <a:bodyPr>
            <a:normAutofit fontScale="85000" lnSpcReduction="10000"/>
          </a:bodyPr>
          <a:lstStyle/>
          <a:p>
            <a:r>
              <a:rPr lang="en-US" sz="1800" b="1"/>
              <a:t>If inadmissible, the noncitizen may qualify for and request a waiver.</a:t>
            </a:r>
          </a:p>
          <a:p>
            <a:endParaRPr lang="en-US"/>
          </a:p>
        </p:txBody>
      </p:sp>
      <p:sp>
        <p:nvSpPr>
          <p:cNvPr id="2" name="Footer Placeholder 1">
            <a:extLst>
              <a:ext uri="{FF2B5EF4-FFF2-40B4-BE49-F238E27FC236}">
                <a16:creationId xmlns:a16="http://schemas.microsoft.com/office/drawing/2014/main" id="{D89F2E0B-03C7-33D8-3880-4DC2351F52D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368239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065403"/>
            <a:ext cx="8420936" cy="713064"/>
          </a:xfrm>
        </p:spPr>
        <p:txBody>
          <a:bodyPr>
            <a:normAutofit/>
          </a:bodyPr>
          <a:lstStyle/>
          <a:p>
            <a:pPr algn="ctr"/>
            <a:r>
              <a:rPr lang="en-US"/>
              <a:t>Exempted Grounds of Inadmissibility for SIJS</a:t>
            </a:r>
          </a:p>
        </p:txBody>
      </p:sp>
      <p:sp>
        <p:nvSpPr>
          <p:cNvPr id="2" name="Content Placeholder 1"/>
          <p:cNvSpPr>
            <a:spLocks noGrp="1"/>
          </p:cNvSpPr>
          <p:nvPr>
            <p:ph idx="1"/>
          </p:nvPr>
        </p:nvSpPr>
        <p:spPr>
          <a:xfrm>
            <a:off x="405823" y="1664043"/>
            <a:ext cx="8420937" cy="986914"/>
          </a:xfrm>
        </p:spPr>
        <p:txBody>
          <a:bodyPr>
            <a:noAutofit/>
          </a:bodyPr>
          <a:lstStyle/>
          <a:p>
            <a:pPr>
              <a:spcAft>
                <a:spcPts val="1200"/>
              </a:spcAft>
            </a:pPr>
            <a:r>
              <a:rPr lang="en-US" sz="2000"/>
              <a:t>Individuals with SIJ status are not subject to the following grounds of inadmissibility:</a:t>
            </a:r>
          </a:p>
          <a:p>
            <a:endParaRPr lang="en-US"/>
          </a:p>
          <a:p>
            <a:endParaRPr lang="en-US"/>
          </a:p>
          <a:p>
            <a:endParaRPr lang="en-US"/>
          </a:p>
        </p:txBody>
      </p:sp>
      <p:graphicFrame>
        <p:nvGraphicFramePr>
          <p:cNvPr id="6" name="Table 6" descr="Two column &quot;ground of inadmissability&quot; and &quot;INA section&quot; table detailing exempted grounds.">
            <a:extLst>
              <a:ext uri="{FF2B5EF4-FFF2-40B4-BE49-F238E27FC236}">
                <a16:creationId xmlns:a16="http://schemas.microsoft.com/office/drawing/2014/main" id="{98F080E9-20F3-05B6-4C66-99E1052B4C00}"/>
              </a:ext>
            </a:extLst>
          </p:cNvPr>
          <p:cNvGraphicFramePr>
            <a:graphicFrameLocks noGrp="1"/>
          </p:cNvGraphicFramePr>
          <p:nvPr>
            <p:extLst>
              <p:ext uri="{D42A27DB-BD31-4B8C-83A1-F6EECF244321}">
                <p14:modId xmlns:p14="http://schemas.microsoft.com/office/powerpoint/2010/main" val="2299234523"/>
              </p:ext>
            </p:extLst>
          </p:nvPr>
        </p:nvGraphicFramePr>
        <p:xfrm>
          <a:off x="272845" y="2294425"/>
          <a:ext cx="8696786" cy="2590694"/>
        </p:xfrm>
        <a:graphic>
          <a:graphicData uri="http://schemas.openxmlformats.org/drawingml/2006/table">
            <a:tbl>
              <a:tblPr firstRow="1" bandRow="1">
                <a:tableStyleId>{5C22544A-7EE6-4342-B048-85BDC9FD1C3A}</a:tableStyleId>
              </a:tblPr>
              <a:tblGrid>
                <a:gridCol w="4343446">
                  <a:extLst>
                    <a:ext uri="{9D8B030D-6E8A-4147-A177-3AD203B41FA5}">
                      <a16:colId xmlns:a16="http://schemas.microsoft.com/office/drawing/2014/main" val="469382664"/>
                    </a:ext>
                  </a:extLst>
                </a:gridCol>
                <a:gridCol w="4353340">
                  <a:extLst>
                    <a:ext uri="{9D8B030D-6E8A-4147-A177-3AD203B41FA5}">
                      <a16:colId xmlns:a16="http://schemas.microsoft.com/office/drawing/2014/main" val="498719476"/>
                    </a:ext>
                  </a:extLst>
                </a:gridCol>
              </a:tblGrid>
              <a:tr h="322202">
                <a:tc>
                  <a:txBody>
                    <a:bodyPr/>
                    <a:lstStyle/>
                    <a:p>
                      <a:r>
                        <a:rPr lang="en-US" sz="1600"/>
                        <a:t>Ground of Inadmissibility</a:t>
                      </a:r>
                    </a:p>
                  </a:txBody>
                  <a:tcPr/>
                </a:tc>
                <a:tc>
                  <a:txBody>
                    <a:bodyPr/>
                    <a:lstStyle/>
                    <a:p>
                      <a:r>
                        <a:rPr lang="en-US" sz="1600"/>
                        <a:t>INA Section</a:t>
                      </a:r>
                    </a:p>
                  </a:txBody>
                  <a:tcPr/>
                </a:tc>
                <a:extLst>
                  <a:ext uri="{0D108BD9-81ED-4DB2-BD59-A6C34878D82A}">
                    <a16:rowId xmlns:a16="http://schemas.microsoft.com/office/drawing/2014/main" val="712653399"/>
                  </a:ext>
                </a:extLst>
              </a:tr>
              <a:tr h="322202">
                <a:tc>
                  <a:txBody>
                    <a:bodyPr/>
                    <a:lstStyle/>
                    <a:p>
                      <a:r>
                        <a:rPr lang="en-US" sz="1400"/>
                        <a:t>Public charge</a:t>
                      </a:r>
                    </a:p>
                  </a:txBody>
                  <a:tcPr/>
                </a:tc>
                <a:tc>
                  <a:txBody>
                    <a:bodyPr/>
                    <a:lstStyle/>
                    <a:p>
                      <a:r>
                        <a:rPr lang="en-US" sz="1400"/>
                        <a:t>212(a)(4)</a:t>
                      </a:r>
                    </a:p>
                  </a:txBody>
                  <a:tcPr/>
                </a:tc>
                <a:extLst>
                  <a:ext uri="{0D108BD9-81ED-4DB2-BD59-A6C34878D82A}">
                    <a16:rowId xmlns:a16="http://schemas.microsoft.com/office/drawing/2014/main" val="3671911683"/>
                  </a:ext>
                </a:extLst>
              </a:tr>
              <a:tr h="322202">
                <a:tc>
                  <a:txBody>
                    <a:bodyPr/>
                    <a:lstStyle/>
                    <a:p>
                      <a:r>
                        <a:rPr lang="en-US" sz="1400"/>
                        <a:t>Labor certification</a:t>
                      </a:r>
                    </a:p>
                  </a:txBody>
                  <a:tcPr/>
                </a:tc>
                <a:tc>
                  <a:txBody>
                    <a:bodyPr/>
                    <a:lstStyle/>
                    <a:p>
                      <a:r>
                        <a:rPr lang="en-US" sz="1400"/>
                        <a:t>212(a)(5)(A)</a:t>
                      </a:r>
                    </a:p>
                  </a:txBody>
                  <a:tcPr/>
                </a:tc>
                <a:extLst>
                  <a:ext uri="{0D108BD9-81ED-4DB2-BD59-A6C34878D82A}">
                    <a16:rowId xmlns:a16="http://schemas.microsoft.com/office/drawing/2014/main" val="1497897018"/>
                  </a:ext>
                </a:extLst>
              </a:tr>
              <a:tr h="322202">
                <a:tc>
                  <a:txBody>
                    <a:bodyPr/>
                    <a:lstStyle/>
                    <a:p>
                      <a:r>
                        <a:rPr lang="en-US" sz="1400"/>
                        <a:t>Present without admission or parole</a:t>
                      </a:r>
                    </a:p>
                  </a:txBody>
                  <a:tcPr/>
                </a:tc>
                <a:tc>
                  <a:txBody>
                    <a:bodyPr/>
                    <a:lstStyle/>
                    <a:p>
                      <a:r>
                        <a:rPr lang="en-US" sz="1400"/>
                        <a:t>212(a)(6)(A)</a:t>
                      </a:r>
                    </a:p>
                  </a:txBody>
                  <a:tcPr/>
                </a:tc>
                <a:extLst>
                  <a:ext uri="{0D108BD9-81ED-4DB2-BD59-A6C34878D82A}">
                    <a16:rowId xmlns:a16="http://schemas.microsoft.com/office/drawing/2014/main" val="720741723"/>
                  </a:ext>
                </a:extLst>
              </a:tr>
              <a:tr h="322202">
                <a:tc>
                  <a:txBody>
                    <a:bodyPr/>
                    <a:lstStyle/>
                    <a:p>
                      <a:r>
                        <a:rPr lang="en-US" sz="1400"/>
                        <a:t>Fraud or false claim to U.S. Citizenship </a:t>
                      </a:r>
                    </a:p>
                  </a:txBody>
                  <a:tcPr/>
                </a:tc>
                <a:tc>
                  <a:txBody>
                    <a:bodyPr/>
                    <a:lstStyle/>
                    <a:p>
                      <a:r>
                        <a:rPr lang="en-US" sz="1400"/>
                        <a:t>212(a)(6)(C)</a:t>
                      </a:r>
                    </a:p>
                  </a:txBody>
                  <a:tcPr/>
                </a:tc>
                <a:extLst>
                  <a:ext uri="{0D108BD9-81ED-4DB2-BD59-A6C34878D82A}">
                    <a16:rowId xmlns:a16="http://schemas.microsoft.com/office/drawing/2014/main" val="2707427579"/>
                  </a:ext>
                </a:extLst>
              </a:tr>
              <a:tr h="3222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t>Stowaways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t>212(a)(6)(D)</a:t>
                      </a:r>
                    </a:p>
                  </a:txBody>
                  <a:tcPr/>
                </a:tc>
                <a:extLst>
                  <a:ext uri="{0D108BD9-81ED-4DB2-BD59-A6C34878D82A}">
                    <a16:rowId xmlns:a16="http://schemas.microsoft.com/office/drawing/2014/main" val="4282859407"/>
                  </a:ext>
                </a:extLst>
              </a:tr>
              <a:tr h="3222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t>Documentation requirements for immigrants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t>212(a)(7)(A)</a:t>
                      </a:r>
                    </a:p>
                  </a:txBody>
                  <a:tcPr/>
                </a:tc>
                <a:extLst>
                  <a:ext uri="{0D108BD9-81ED-4DB2-BD59-A6C34878D82A}">
                    <a16:rowId xmlns:a16="http://schemas.microsoft.com/office/drawing/2014/main" val="1149490593"/>
                  </a:ext>
                </a:extLst>
              </a:tr>
              <a:tr h="3222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t>Unlawful presence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212(a)(9)(B)</a:t>
                      </a:r>
                    </a:p>
                  </a:txBody>
                  <a:tcPr/>
                </a:tc>
                <a:extLst>
                  <a:ext uri="{0D108BD9-81ED-4DB2-BD59-A6C34878D82A}">
                    <a16:rowId xmlns:a16="http://schemas.microsoft.com/office/drawing/2014/main" val="1993050720"/>
                  </a:ext>
                </a:extLst>
              </a:tr>
            </a:tbl>
          </a:graphicData>
        </a:graphic>
      </p:graphicFrame>
      <p:sp>
        <p:nvSpPr>
          <p:cNvPr id="5" name="Footer Placeholder 4">
            <a:extLst>
              <a:ext uri="{FF2B5EF4-FFF2-40B4-BE49-F238E27FC236}">
                <a16:creationId xmlns:a16="http://schemas.microsoft.com/office/drawing/2014/main" id="{7C674FF6-C541-5DF5-CBDE-B3C798E5609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435023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2" y="1104743"/>
            <a:ext cx="8443699" cy="617934"/>
          </a:xfrm>
        </p:spPr>
        <p:txBody>
          <a:bodyPr>
            <a:normAutofit fontScale="90000"/>
          </a:bodyPr>
          <a:lstStyle/>
          <a:p>
            <a:pPr algn="ctr"/>
            <a:r>
              <a:rPr lang="en-US"/>
              <a:t>Waivable </a:t>
            </a:r>
            <a:r>
              <a:rPr lang="en-US" sz="2900"/>
              <a:t>Grounds</a:t>
            </a:r>
            <a:r>
              <a:rPr lang="en-US"/>
              <a:t> of Inadmissibility for SIJ Status (1/3)</a:t>
            </a:r>
          </a:p>
        </p:txBody>
      </p:sp>
      <p:sp>
        <p:nvSpPr>
          <p:cNvPr id="7" name="Text Placeholder 6">
            <a:extLst>
              <a:ext uri="{FF2B5EF4-FFF2-40B4-BE49-F238E27FC236}">
                <a16:creationId xmlns:a16="http://schemas.microsoft.com/office/drawing/2014/main" id="{445301E5-D155-4FBC-AB9F-93E74AF0A3D5}"/>
              </a:ext>
            </a:extLst>
          </p:cNvPr>
          <p:cNvSpPr>
            <a:spLocks noGrp="1"/>
          </p:cNvSpPr>
          <p:nvPr>
            <p:ph type="body" sz="quarter" idx="3"/>
          </p:nvPr>
        </p:nvSpPr>
        <p:spPr>
          <a:xfrm>
            <a:off x="405822" y="1662295"/>
            <a:ext cx="8420937" cy="617934"/>
          </a:xfrm>
        </p:spPr>
        <p:txBody>
          <a:bodyPr>
            <a:normAutofit fontScale="92500"/>
          </a:bodyPr>
          <a:lstStyle/>
          <a:p>
            <a:r>
              <a:rPr lang="en-US" b="0"/>
              <a:t>Individuals granted SIJ status who are found to be inadmissible under the following grounds may be eligible for a waiver for humanitarian purposes, family unity, or in the public interest:</a:t>
            </a:r>
          </a:p>
        </p:txBody>
      </p:sp>
      <p:graphicFrame>
        <p:nvGraphicFramePr>
          <p:cNvPr id="5" name="Table 6" descr="Two column table detailing ground of inadmissibility and corresponding INA section.">
            <a:extLst>
              <a:ext uri="{FF2B5EF4-FFF2-40B4-BE49-F238E27FC236}">
                <a16:creationId xmlns:a16="http://schemas.microsoft.com/office/drawing/2014/main" id="{19512C74-BC14-BC65-36A6-DC4AA4D40E9B}"/>
              </a:ext>
            </a:extLst>
          </p:cNvPr>
          <p:cNvGraphicFramePr>
            <a:graphicFrameLocks noGrp="1"/>
          </p:cNvGraphicFramePr>
          <p:nvPr>
            <p:extLst>
              <p:ext uri="{D42A27DB-BD31-4B8C-83A1-F6EECF244321}">
                <p14:modId xmlns:p14="http://schemas.microsoft.com/office/powerpoint/2010/main" val="3637697936"/>
              </p:ext>
            </p:extLst>
          </p:nvPr>
        </p:nvGraphicFramePr>
        <p:xfrm>
          <a:off x="1505981" y="2496261"/>
          <a:ext cx="6132038" cy="2394828"/>
        </p:xfrm>
        <a:graphic>
          <a:graphicData uri="http://schemas.openxmlformats.org/drawingml/2006/table">
            <a:tbl>
              <a:tblPr firstRow="1" bandRow="1">
                <a:tableStyleId>{5C22544A-7EE6-4342-B048-85BDC9FD1C3A}</a:tableStyleId>
              </a:tblPr>
              <a:tblGrid>
                <a:gridCol w="3745751">
                  <a:extLst>
                    <a:ext uri="{9D8B030D-6E8A-4147-A177-3AD203B41FA5}">
                      <a16:colId xmlns:a16="http://schemas.microsoft.com/office/drawing/2014/main" val="469382664"/>
                    </a:ext>
                  </a:extLst>
                </a:gridCol>
                <a:gridCol w="2386287">
                  <a:extLst>
                    <a:ext uri="{9D8B030D-6E8A-4147-A177-3AD203B41FA5}">
                      <a16:colId xmlns:a16="http://schemas.microsoft.com/office/drawing/2014/main" val="498719476"/>
                    </a:ext>
                  </a:extLst>
                </a:gridCol>
              </a:tblGrid>
              <a:tr h="399138">
                <a:tc>
                  <a:txBody>
                    <a:bodyPr/>
                    <a:lstStyle/>
                    <a:p>
                      <a:r>
                        <a:rPr lang="en-US" sz="1800"/>
                        <a:t>Ground of Inadmissibility</a:t>
                      </a:r>
                    </a:p>
                  </a:txBody>
                  <a:tcPr/>
                </a:tc>
                <a:tc>
                  <a:txBody>
                    <a:bodyPr/>
                    <a:lstStyle/>
                    <a:p>
                      <a:r>
                        <a:rPr lang="en-US" sz="1800"/>
                        <a:t>INA Section</a:t>
                      </a:r>
                    </a:p>
                  </a:txBody>
                  <a:tcPr/>
                </a:tc>
                <a:extLst>
                  <a:ext uri="{0D108BD9-81ED-4DB2-BD59-A6C34878D82A}">
                    <a16:rowId xmlns:a16="http://schemas.microsoft.com/office/drawing/2014/main" val="712653399"/>
                  </a:ext>
                </a:extLst>
              </a:tr>
              <a:tr h="399138">
                <a:tc>
                  <a:txBody>
                    <a:bodyPr/>
                    <a:lstStyle/>
                    <a:p>
                      <a:r>
                        <a:rPr lang="en-US" sz="1800"/>
                        <a:t>Health-related</a:t>
                      </a:r>
                    </a:p>
                  </a:txBody>
                  <a:tcPr/>
                </a:tc>
                <a:tc>
                  <a:txBody>
                    <a:bodyPr/>
                    <a:lstStyle/>
                    <a:p>
                      <a:r>
                        <a:rPr lang="en-US" sz="1800"/>
                        <a:t>212(a)(1)</a:t>
                      </a:r>
                    </a:p>
                  </a:txBody>
                  <a:tcPr/>
                </a:tc>
                <a:extLst>
                  <a:ext uri="{0D108BD9-81ED-4DB2-BD59-A6C34878D82A}">
                    <a16:rowId xmlns:a16="http://schemas.microsoft.com/office/drawing/2014/main" val="3671911683"/>
                  </a:ext>
                </a:extLst>
              </a:tr>
              <a:tr h="399138">
                <a:tc>
                  <a:txBody>
                    <a:bodyPr/>
                    <a:lstStyle/>
                    <a:p>
                      <a:r>
                        <a:rPr lang="en-US" sz="1800"/>
                        <a:t>Certain criminal convictions</a:t>
                      </a:r>
                    </a:p>
                  </a:txBody>
                  <a:tcPr/>
                </a:tc>
                <a:tc>
                  <a:txBody>
                    <a:bodyPr/>
                    <a:lstStyle/>
                    <a:p>
                      <a:r>
                        <a:rPr lang="en-US" sz="1800"/>
                        <a:t>212(a)(2)</a:t>
                      </a:r>
                    </a:p>
                  </a:txBody>
                  <a:tcPr/>
                </a:tc>
                <a:extLst>
                  <a:ext uri="{0D108BD9-81ED-4DB2-BD59-A6C34878D82A}">
                    <a16:rowId xmlns:a16="http://schemas.microsoft.com/office/drawing/2014/main" val="1934161785"/>
                  </a:ext>
                </a:extLst>
              </a:tr>
              <a:tr h="399138">
                <a:tc>
                  <a:txBody>
                    <a:bodyPr/>
                    <a:lstStyle/>
                    <a:p>
                      <a:r>
                        <a:rPr lang="en-US" sz="1800"/>
                        <a:t>Failure to attend removal proceedings</a:t>
                      </a:r>
                    </a:p>
                  </a:txBody>
                  <a:tcPr/>
                </a:tc>
                <a:tc>
                  <a:txBody>
                    <a:bodyPr/>
                    <a:lstStyle/>
                    <a:p>
                      <a:r>
                        <a:rPr lang="en-US" sz="1800"/>
                        <a:t>212(a)(6)(B)</a:t>
                      </a:r>
                    </a:p>
                  </a:txBody>
                  <a:tcPr/>
                </a:tc>
                <a:extLst>
                  <a:ext uri="{0D108BD9-81ED-4DB2-BD59-A6C34878D82A}">
                    <a16:rowId xmlns:a16="http://schemas.microsoft.com/office/drawing/2014/main" val="2707427579"/>
                  </a:ext>
                </a:extLst>
              </a:tr>
              <a:tr h="399138">
                <a:tc>
                  <a:txBody>
                    <a:bodyPr/>
                    <a:lstStyle/>
                    <a:p>
                      <a:pPr lvl="0">
                        <a:buNone/>
                      </a:pPr>
                      <a:r>
                        <a:rPr lang="en-US" sz="1800"/>
                        <a:t>Smugglers</a:t>
                      </a:r>
                      <a:endParaRPr lang="en-US"/>
                    </a:p>
                  </a:txBody>
                  <a:tcPr/>
                </a:tc>
                <a:tc>
                  <a:txBody>
                    <a:bodyPr/>
                    <a:lstStyle/>
                    <a:p>
                      <a:pPr lvl="0">
                        <a:buNone/>
                      </a:pPr>
                      <a:r>
                        <a:rPr lang="en-US" sz="1800"/>
                        <a:t>212(a)(6)(E)</a:t>
                      </a:r>
                      <a:endParaRPr lang="en-US"/>
                    </a:p>
                  </a:txBody>
                  <a:tcPr/>
                </a:tc>
                <a:extLst>
                  <a:ext uri="{0D108BD9-81ED-4DB2-BD59-A6C34878D82A}">
                    <a16:rowId xmlns:a16="http://schemas.microsoft.com/office/drawing/2014/main" val="4004129513"/>
                  </a:ext>
                </a:extLst>
              </a:tr>
              <a:tr h="399138">
                <a:tc>
                  <a:txBody>
                    <a:bodyPr/>
                    <a:lstStyle/>
                    <a:p>
                      <a:pPr lvl="0">
                        <a:buNone/>
                      </a:pPr>
                      <a:r>
                        <a:rPr lang="en-US" sz="1800"/>
                        <a:t>Subject of civil penalty</a:t>
                      </a:r>
                      <a:endParaRPr lang="en-US"/>
                    </a:p>
                  </a:txBody>
                  <a:tcPr/>
                </a:tc>
                <a:tc>
                  <a:txBody>
                    <a:bodyPr/>
                    <a:lstStyle/>
                    <a:p>
                      <a:pPr lvl="0">
                        <a:buNone/>
                      </a:pPr>
                      <a:r>
                        <a:rPr lang="en-US" sz="1800" dirty="0"/>
                        <a:t>212(a)(6)(F)</a:t>
                      </a:r>
                      <a:endParaRPr lang="en-US" dirty="0"/>
                    </a:p>
                  </a:txBody>
                  <a:tcPr/>
                </a:tc>
                <a:extLst>
                  <a:ext uri="{0D108BD9-81ED-4DB2-BD59-A6C34878D82A}">
                    <a16:rowId xmlns:a16="http://schemas.microsoft.com/office/drawing/2014/main" val="1162713875"/>
                  </a:ext>
                </a:extLst>
              </a:tr>
            </a:tbl>
          </a:graphicData>
        </a:graphic>
      </p:graphicFrame>
      <p:sp>
        <p:nvSpPr>
          <p:cNvPr id="6" name="Footer Placeholder 5">
            <a:extLst>
              <a:ext uri="{FF2B5EF4-FFF2-40B4-BE49-F238E27FC236}">
                <a16:creationId xmlns:a16="http://schemas.microsoft.com/office/drawing/2014/main" id="{9344F656-B30B-807D-0B12-3DC933DEA65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001989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2" y="1104743"/>
            <a:ext cx="8443699" cy="617934"/>
          </a:xfrm>
        </p:spPr>
        <p:txBody>
          <a:bodyPr>
            <a:normAutofit fontScale="90000"/>
          </a:bodyPr>
          <a:lstStyle/>
          <a:p>
            <a:pPr algn="ctr"/>
            <a:r>
              <a:rPr lang="en-US"/>
              <a:t>Waivable </a:t>
            </a:r>
            <a:r>
              <a:rPr lang="en-US" sz="2900"/>
              <a:t>Grounds</a:t>
            </a:r>
            <a:r>
              <a:rPr lang="en-US"/>
              <a:t> of Inadmissibility for SIJ Status (2/3)</a:t>
            </a:r>
          </a:p>
        </p:txBody>
      </p:sp>
      <p:graphicFrame>
        <p:nvGraphicFramePr>
          <p:cNvPr id="5" name="Table 6" descr="Two column table detailing ground of inadmissibility and corresponding INA section continued.">
            <a:extLst>
              <a:ext uri="{FF2B5EF4-FFF2-40B4-BE49-F238E27FC236}">
                <a16:creationId xmlns:a16="http://schemas.microsoft.com/office/drawing/2014/main" id="{19512C74-BC14-BC65-36A6-DC4AA4D40E9B}"/>
              </a:ext>
            </a:extLst>
          </p:cNvPr>
          <p:cNvGraphicFramePr>
            <a:graphicFrameLocks noGrp="1"/>
          </p:cNvGraphicFramePr>
          <p:nvPr>
            <p:extLst>
              <p:ext uri="{D42A27DB-BD31-4B8C-83A1-F6EECF244321}">
                <p14:modId xmlns:p14="http://schemas.microsoft.com/office/powerpoint/2010/main" val="3231954953"/>
              </p:ext>
            </p:extLst>
          </p:nvPr>
        </p:nvGraphicFramePr>
        <p:xfrm>
          <a:off x="1448319" y="1775762"/>
          <a:ext cx="6247363" cy="2043970"/>
        </p:xfrm>
        <a:graphic>
          <a:graphicData uri="http://schemas.openxmlformats.org/drawingml/2006/table">
            <a:tbl>
              <a:tblPr firstRow="1" bandRow="1">
                <a:tableStyleId>{5C22544A-7EE6-4342-B048-85BDC9FD1C3A}</a:tableStyleId>
              </a:tblPr>
              <a:tblGrid>
                <a:gridCol w="3969021">
                  <a:extLst>
                    <a:ext uri="{9D8B030D-6E8A-4147-A177-3AD203B41FA5}">
                      <a16:colId xmlns:a16="http://schemas.microsoft.com/office/drawing/2014/main" val="469382664"/>
                    </a:ext>
                  </a:extLst>
                </a:gridCol>
                <a:gridCol w="2278342">
                  <a:extLst>
                    <a:ext uri="{9D8B030D-6E8A-4147-A177-3AD203B41FA5}">
                      <a16:colId xmlns:a16="http://schemas.microsoft.com/office/drawing/2014/main" val="498719476"/>
                    </a:ext>
                  </a:extLst>
                </a:gridCol>
              </a:tblGrid>
              <a:tr h="480023">
                <a:tc>
                  <a:txBody>
                    <a:bodyPr/>
                    <a:lstStyle/>
                    <a:p>
                      <a:r>
                        <a:rPr lang="en-US" sz="1800"/>
                        <a:t>Ground of Inadmissibility</a:t>
                      </a:r>
                    </a:p>
                  </a:txBody>
                  <a:tcPr/>
                </a:tc>
                <a:tc>
                  <a:txBody>
                    <a:bodyPr/>
                    <a:lstStyle/>
                    <a:p>
                      <a:r>
                        <a:rPr lang="en-US" sz="1800"/>
                        <a:t>INA Section</a:t>
                      </a:r>
                    </a:p>
                  </a:txBody>
                  <a:tcPr/>
                </a:tc>
                <a:extLst>
                  <a:ext uri="{0D108BD9-81ED-4DB2-BD59-A6C34878D82A}">
                    <a16:rowId xmlns:a16="http://schemas.microsoft.com/office/drawing/2014/main" val="712653399"/>
                  </a:ext>
                </a:extLst>
              </a:tr>
              <a:tr h="480023">
                <a:tc>
                  <a:txBody>
                    <a:bodyPr/>
                    <a:lstStyle/>
                    <a:p>
                      <a:r>
                        <a:rPr lang="en-US" sz="1800"/>
                        <a:t>Student visa abuse</a:t>
                      </a:r>
                    </a:p>
                  </a:txBody>
                  <a:tcPr/>
                </a:tc>
                <a:tc>
                  <a:txBody>
                    <a:bodyPr/>
                    <a:lstStyle/>
                    <a:p>
                      <a:r>
                        <a:rPr lang="en-US" sz="1800"/>
                        <a:t>212(a)(6)(G)</a:t>
                      </a:r>
                    </a:p>
                  </a:txBody>
                  <a:tcPr/>
                </a:tc>
                <a:extLst>
                  <a:ext uri="{0D108BD9-81ED-4DB2-BD59-A6C34878D82A}">
                    <a16:rowId xmlns:a16="http://schemas.microsoft.com/office/drawing/2014/main" val="4113750954"/>
                  </a:ext>
                </a:extLst>
              </a:tr>
              <a:tr h="480023">
                <a:tc>
                  <a:txBody>
                    <a:bodyPr/>
                    <a:lstStyle/>
                    <a:p>
                      <a:r>
                        <a:rPr lang="en-US" sz="1800"/>
                        <a:t>Ineligibility for citizenship</a:t>
                      </a:r>
                    </a:p>
                  </a:txBody>
                  <a:tcPr/>
                </a:tc>
                <a:tc>
                  <a:txBody>
                    <a:bodyPr/>
                    <a:lstStyle/>
                    <a:p>
                      <a:r>
                        <a:rPr lang="en-US" sz="1800"/>
                        <a:t>212(a)(8)</a:t>
                      </a:r>
                    </a:p>
                  </a:txBody>
                  <a:tcPr/>
                </a:tc>
                <a:extLst>
                  <a:ext uri="{0D108BD9-81ED-4DB2-BD59-A6C34878D82A}">
                    <a16:rowId xmlns:a16="http://schemas.microsoft.com/office/drawing/2014/main" val="2725146336"/>
                  </a:ext>
                </a:extLst>
              </a:tr>
              <a:tr h="603901">
                <a:tc>
                  <a:txBody>
                    <a:bodyPr/>
                    <a:lstStyle/>
                    <a:p>
                      <a:r>
                        <a:rPr lang="en-US" sz="1800"/>
                        <a:t>Certain noncitizens previously removed</a:t>
                      </a:r>
                    </a:p>
                  </a:txBody>
                  <a:tcPr/>
                </a:tc>
                <a:tc>
                  <a:txBody>
                    <a:bodyPr/>
                    <a:lstStyle/>
                    <a:p>
                      <a:r>
                        <a:rPr lang="en-US" sz="1800" dirty="0"/>
                        <a:t>212(a)(9)(A)</a:t>
                      </a:r>
                    </a:p>
                  </a:txBody>
                  <a:tcPr/>
                </a:tc>
                <a:extLst>
                  <a:ext uri="{0D108BD9-81ED-4DB2-BD59-A6C34878D82A}">
                    <a16:rowId xmlns:a16="http://schemas.microsoft.com/office/drawing/2014/main" val="2061655997"/>
                  </a:ext>
                </a:extLst>
              </a:tr>
            </a:tbl>
          </a:graphicData>
        </a:graphic>
      </p:graphicFrame>
      <p:sp>
        <p:nvSpPr>
          <p:cNvPr id="6" name="Footer Placeholder 5">
            <a:extLst>
              <a:ext uri="{FF2B5EF4-FFF2-40B4-BE49-F238E27FC236}">
                <a16:creationId xmlns:a16="http://schemas.microsoft.com/office/drawing/2014/main" id="{2690C5A5-C794-414F-B5F6-99A5D148519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41197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0D482-8B41-FA66-D1DE-1DBD3EAFC378}"/>
              </a:ext>
            </a:extLst>
          </p:cNvPr>
          <p:cNvSpPr>
            <a:spLocks noGrp="1"/>
          </p:cNvSpPr>
          <p:nvPr>
            <p:ph type="title"/>
          </p:nvPr>
        </p:nvSpPr>
        <p:spPr/>
        <p:txBody>
          <a:bodyPr/>
          <a:lstStyle/>
          <a:p>
            <a:pPr algn="ctr"/>
            <a:r>
              <a:rPr lang="en-US"/>
              <a:t>Practice Tip</a:t>
            </a:r>
          </a:p>
        </p:txBody>
      </p:sp>
      <p:sp>
        <p:nvSpPr>
          <p:cNvPr id="2" name="Content Placeholder 1">
            <a:extLst>
              <a:ext uri="{FF2B5EF4-FFF2-40B4-BE49-F238E27FC236}">
                <a16:creationId xmlns:a16="http://schemas.microsoft.com/office/drawing/2014/main" id="{A9C0030F-4B3A-1099-8926-7060B25CF573}"/>
              </a:ext>
            </a:extLst>
          </p:cNvPr>
          <p:cNvSpPr>
            <a:spLocks noGrp="1"/>
          </p:cNvSpPr>
          <p:nvPr>
            <p:ph idx="1"/>
          </p:nvPr>
        </p:nvSpPr>
        <p:spPr/>
        <p:txBody>
          <a:bodyPr/>
          <a:lstStyle/>
          <a:p>
            <a:pPr marL="285750" indent="-285750">
              <a:spcBef>
                <a:spcPts val="0"/>
              </a:spcBef>
              <a:spcAft>
                <a:spcPts val="1200"/>
              </a:spcAft>
              <a:buFont typeface="Arial" panose="020B0604020202020204" pitchFamily="34" charset="0"/>
              <a:buChar char="•"/>
            </a:pPr>
            <a:r>
              <a:rPr lang="en-US" sz="1800">
                <a:effectLst/>
              </a:rPr>
              <a:t>It is important to be aware that immigration law defines the terms </a:t>
            </a:r>
            <a:r>
              <a:rPr lang="en-US" sz="1800" b="1">
                <a:effectLst/>
              </a:rPr>
              <a:t>child</a:t>
            </a:r>
            <a:r>
              <a:rPr lang="en-US" sz="1800">
                <a:effectLst/>
              </a:rPr>
              <a:t>, </a:t>
            </a:r>
            <a:r>
              <a:rPr lang="en-US" sz="1800" b="1">
                <a:effectLst/>
              </a:rPr>
              <a:t>juvenile</a:t>
            </a:r>
            <a:r>
              <a:rPr lang="en-US" sz="1800">
                <a:effectLst/>
              </a:rPr>
              <a:t>, and </a:t>
            </a:r>
            <a:r>
              <a:rPr lang="en-US" sz="1800" b="1">
                <a:effectLst/>
              </a:rPr>
              <a:t>minor</a:t>
            </a:r>
            <a:r>
              <a:rPr lang="en-US" sz="1800">
                <a:effectLst/>
              </a:rPr>
              <a:t> differently, and the definition of these terms themselves can even vary in different legal contexts. </a:t>
            </a:r>
          </a:p>
          <a:p>
            <a:pPr marL="285750" indent="-285750">
              <a:spcBef>
                <a:spcPts val="0"/>
              </a:spcBef>
              <a:spcAft>
                <a:spcPts val="1200"/>
              </a:spcAft>
              <a:buFont typeface="Arial" panose="020B0604020202020204" pitchFamily="34" charset="0"/>
              <a:buChar char="•"/>
            </a:pPr>
            <a:r>
              <a:rPr lang="en-US" sz="1800">
                <a:effectLst/>
              </a:rPr>
              <a:t>It is </a:t>
            </a:r>
            <a:r>
              <a:rPr lang="en-US" sz="1800" u="sng">
                <a:effectLst/>
              </a:rPr>
              <a:t>always</a:t>
            </a:r>
            <a:r>
              <a:rPr lang="en-US" sz="1800">
                <a:effectLst/>
              </a:rPr>
              <a:t> important to check the definition under the law at hand. We will touch on this issue in the next several slides, with a focus on the definitions applicable to the current fact pattern.</a:t>
            </a:r>
            <a:endParaRPr lang="en-US"/>
          </a:p>
        </p:txBody>
      </p:sp>
      <p:sp>
        <p:nvSpPr>
          <p:cNvPr id="4" name="Footer Placeholder 3">
            <a:extLst>
              <a:ext uri="{FF2B5EF4-FFF2-40B4-BE49-F238E27FC236}">
                <a16:creationId xmlns:a16="http://schemas.microsoft.com/office/drawing/2014/main" id="{F984649C-8352-605E-9CE3-D3BD79105CD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732238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2" y="1104743"/>
            <a:ext cx="8443699" cy="617934"/>
          </a:xfrm>
        </p:spPr>
        <p:txBody>
          <a:bodyPr>
            <a:normAutofit fontScale="90000"/>
          </a:bodyPr>
          <a:lstStyle/>
          <a:p>
            <a:pPr algn="ctr"/>
            <a:r>
              <a:rPr lang="en-US"/>
              <a:t>Waivable </a:t>
            </a:r>
            <a:r>
              <a:rPr lang="en-US" sz="2900"/>
              <a:t>Grounds</a:t>
            </a:r>
            <a:r>
              <a:rPr lang="en-US"/>
              <a:t> of Inadmissibility for SIJ Status (3/3)</a:t>
            </a:r>
          </a:p>
        </p:txBody>
      </p:sp>
      <p:graphicFrame>
        <p:nvGraphicFramePr>
          <p:cNvPr id="5" name="Table 6" descr="Two column table detailing ground of inadmissibility and corresponding INA section continued.">
            <a:extLst>
              <a:ext uri="{FF2B5EF4-FFF2-40B4-BE49-F238E27FC236}">
                <a16:creationId xmlns:a16="http://schemas.microsoft.com/office/drawing/2014/main" id="{19512C74-BC14-BC65-36A6-DC4AA4D40E9B}"/>
              </a:ext>
            </a:extLst>
          </p:cNvPr>
          <p:cNvGraphicFramePr>
            <a:graphicFrameLocks noGrp="1"/>
          </p:cNvGraphicFramePr>
          <p:nvPr>
            <p:extLst>
              <p:ext uri="{D42A27DB-BD31-4B8C-83A1-F6EECF244321}">
                <p14:modId xmlns:p14="http://schemas.microsoft.com/office/powerpoint/2010/main" val="1347283299"/>
              </p:ext>
            </p:extLst>
          </p:nvPr>
        </p:nvGraphicFramePr>
        <p:xfrm>
          <a:off x="1562075" y="1722677"/>
          <a:ext cx="6019850" cy="3067888"/>
        </p:xfrm>
        <a:graphic>
          <a:graphicData uri="http://schemas.openxmlformats.org/drawingml/2006/table">
            <a:tbl>
              <a:tblPr firstRow="1" bandRow="1">
                <a:tableStyleId>{5C22544A-7EE6-4342-B048-85BDC9FD1C3A}</a:tableStyleId>
              </a:tblPr>
              <a:tblGrid>
                <a:gridCol w="3009925">
                  <a:extLst>
                    <a:ext uri="{9D8B030D-6E8A-4147-A177-3AD203B41FA5}">
                      <a16:colId xmlns:a16="http://schemas.microsoft.com/office/drawing/2014/main" val="469382664"/>
                    </a:ext>
                  </a:extLst>
                </a:gridCol>
                <a:gridCol w="3009925">
                  <a:extLst>
                    <a:ext uri="{9D8B030D-6E8A-4147-A177-3AD203B41FA5}">
                      <a16:colId xmlns:a16="http://schemas.microsoft.com/office/drawing/2014/main" val="498719476"/>
                    </a:ext>
                  </a:extLst>
                </a:gridCol>
              </a:tblGrid>
              <a:tr h="342457">
                <a:tc>
                  <a:txBody>
                    <a:bodyPr/>
                    <a:lstStyle/>
                    <a:p>
                      <a:r>
                        <a:rPr lang="en-US" sz="1800"/>
                        <a:t>Ground of Inadmissibility</a:t>
                      </a:r>
                    </a:p>
                  </a:txBody>
                  <a:tcPr/>
                </a:tc>
                <a:tc>
                  <a:txBody>
                    <a:bodyPr/>
                    <a:lstStyle/>
                    <a:p>
                      <a:r>
                        <a:rPr lang="en-US" sz="1800"/>
                        <a:t>INA Section</a:t>
                      </a:r>
                    </a:p>
                  </a:txBody>
                  <a:tcPr/>
                </a:tc>
                <a:extLst>
                  <a:ext uri="{0D108BD9-81ED-4DB2-BD59-A6C34878D82A}">
                    <a16:rowId xmlns:a16="http://schemas.microsoft.com/office/drawing/2014/main" val="712653399"/>
                  </a:ext>
                </a:extLst>
              </a:tr>
              <a:tr h="844415">
                <a:tc>
                  <a:txBody>
                    <a:bodyPr/>
                    <a:lstStyle/>
                    <a:p>
                      <a:r>
                        <a:rPr lang="en-US" sz="1600"/>
                        <a:t>Unlawful presence after previous immigration violations</a:t>
                      </a:r>
                    </a:p>
                  </a:txBody>
                  <a:tcPr/>
                </a:tc>
                <a:tc>
                  <a:txBody>
                    <a:bodyPr/>
                    <a:lstStyle/>
                    <a:p>
                      <a:r>
                        <a:rPr lang="en-US" sz="1600"/>
                        <a:t>212(a)(9)(C)</a:t>
                      </a:r>
                    </a:p>
                  </a:txBody>
                  <a:tcPr/>
                </a:tc>
                <a:extLst>
                  <a:ext uri="{0D108BD9-81ED-4DB2-BD59-A6C34878D82A}">
                    <a16:rowId xmlns:a16="http://schemas.microsoft.com/office/drawing/2014/main" val="1658665434"/>
                  </a:ext>
                </a:extLst>
              </a:tr>
              <a:tr h="1857713">
                <a:tc>
                  <a:txBody>
                    <a:bodyPr/>
                    <a:lstStyle/>
                    <a:p>
                      <a:r>
                        <a:rPr lang="en-US" sz="1600"/>
                        <a:t>Practicing polygamists, guardians required to accompany helpless persons, international child abductors, unlawful voters, and former citizens who renounced citizenship to avoid taxation</a:t>
                      </a:r>
                    </a:p>
                  </a:txBody>
                  <a:tcPr/>
                </a:tc>
                <a:tc>
                  <a:txBody>
                    <a:bodyPr/>
                    <a:lstStyle/>
                    <a:p>
                      <a:r>
                        <a:rPr lang="en-US" sz="1600" dirty="0"/>
                        <a:t>212(a)(10)</a:t>
                      </a:r>
                    </a:p>
                  </a:txBody>
                  <a:tcPr/>
                </a:tc>
                <a:extLst>
                  <a:ext uri="{0D108BD9-81ED-4DB2-BD59-A6C34878D82A}">
                    <a16:rowId xmlns:a16="http://schemas.microsoft.com/office/drawing/2014/main" val="100200664"/>
                  </a:ext>
                </a:extLst>
              </a:tr>
            </a:tbl>
          </a:graphicData>
        </a:graphic>
      </p:graphicFrame>
      <p:sp>
        <p:nvSpPr>
          <p:cNvPr id="2" name="Text Placeholder 7">
            <a:extLst>
              <a:ext uri="{FF2B5EF4-FFF2-40B4-BE49-F238E27FC236}">
                <a16:creationId xmlns:a16="http://schemas.microsoft.com/office/drawing/2014/main" id="{BCE2D41D-5B79-762D-95DE-41694B0E47E7}"/>
              </a:ext>
            </a:extLst>
          </p:cNvPr>
          <p:cNvSpPr>
            <a:spLocks noGrp="1"/>
          </p:cNvSpPr>
          <p:nvPr>
            <p:ph type="body" sz="quarter" idx="11"/>
          </p:nvPr>
        </p:nvSpPr>
        <p:spPr>
          <a:xfrm>
            <a:off x="406400" y="4767263"/>
            <a:ext cx="4132263" cy="365125"/>
          </a:xfrm>
        </p:spPr>
        <p:txBody>
          <a:bodyPr>
            <a:normAutofit/>
          </a:bodyPr>
          <a:lstStyle/>
          <a:p>
            <a:r>
              <a:rPr lang="en-US" sz="1600"/>
              <a:t>Reference: INA </a:t>
            </a:r>
            <a:r>
              <a:rPr lang="en-US" sz="1600">
                <a:latin typeface="Calibri"/>
                <a:cs typeface="Calibri"/>
              </a:rPr>
              <a:t>§ </a:t>
            </a:r>
            <a:r>
              <a:rPr lang="en-US" sz="1600"/>
              <a:t>245(h)(2)(B).</a:t>
            </a:r>
          </a:p>
        </p:txBody>
      </p:sp>
      <p:sp>
        <p:nvSpPr>
          <p:cNvPr id="7" name="Footer Placeholder 6">
            <a:extLst>
              <a:ext uri="{FF2B5EF4-FFF2-40B4-BE49-F238E27FC236}">
                <a16:creationId xmlns:a16="http://schemas.microsoft.com/office/drawing/2014/main" id="{3B3B90AE-5939-D4C4-5C33-0967355A868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950232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039907"/>
            <a:ext cx="8420936" cy="654424"/>
          </a:xfrm>
        </p:spPr>
        <p:txBody>
          <a:bodyPr>
            <a:normAutofit fontScale="90000"/>
          </a:bodyPr>
          <a:lstStyle/>
          <a:p>
            <a:pPr algn="ctr"/>
            <a:r>
              <a:rPr lang="en-US"/>
              <a:t>Non-waivable Grounds of Inadmissibility for SIJ Status</a:t>
            </a:r>
          </a:p>
        </p:txBody>
      </p:sp>
      <p:sp>
        <p:nvSpPr>
          <p:cNvPr id="2" name="Content Placeholder 1"/>
          <p:cNvSpPr>
            <a:spLocks noGrp="1"/>
          </p:cNvSpPr>
          <p:nvPr>
            <p:ph idx="1"/>
          </p:nvPr>
        </p:nvSpPr>
        <p:spPr>
          <a:xfrm>
            <a:off x="317241" y="1728521"/>
            <a:ext cx="8673078" cy="767975"/>
          </a:xfrm>
        </p:spPr>
        <p:txBody>
          <a:bodyPr vert="horz" lIns="91440" tIns="45720" rIns="91440" bIns="45720" rtlCol="0" anchor="t">
            <a:noAutofit/>
          </a:bodyPr>
          <a:lstStyle/>
          <a:p>
            <a:pPr>
              <a:spcAft>
                <a:spcPts val="1200"/>
              </a:spcAft>
            </a:pPr>
            <a:r>
              <a:rPr lang="en-US" sz="1800"/>
              <a:t>However, the following grounds of inadmissibility cannot be waived under INA § 245(h):</a:t>
            </a:r>
          </a:p>
          <a:p>
            <a:endParaRPr lang="en-US" sz="1800"/>
          </a:p>
        </p:txBody>
      </p:sp>
      <p:graphicFrame>
        <p:nvGraphicFramePr>
          <p:cNvPr id="6" name="Table 6" descr="Two column table with ground of inadmissibility and corresponding INA section detailing grounds which cannot be waived.">
            <a:extLst>
              <a:ext uri="{FF2B5EF4-FFF2-40B4-BE49-F238E27FC236}">
                <a16:creationId xmlns:a16="http://schemas.microsoft.com/office/drawing/2014/main" id="{F7E173D2-517E-CDEF-7144-1BD2939E77EA}"/>
              </a:ext>
            </a:extLst>
          </p:cNvPr>
          <p:cNvGraphicFramePr>
            <a:graphicFrameLocks noGrp="1"/>
          </p:cNvGraphicFramePr>
          <p:nvPr>
            <p:extLst>
              <p:ext uri="{D42A27DB-BD31-4B8C-83A1-F6EECF244321}">
                <p14:modId xmlns:p14="http://schemas.microsoft.com/office/powerpoint/2010/main" val="3220190369"/>
              </p:ext>
            </p:extLst>
          </p:nvPr>
        </p:nvGraphicFramePr>
        <p:xfrm>
          <a:off x="1277011" y="2336799"/>
          <a:ext cx="6589978" cy="2252132"/>
        </p:xfrm>
        <a:graphic>
          <a:graphicData uri="http://schemas.openxmlformats.org/drawingml/2006/table">
            <a:tbl>
              <a:tblPr firstRow="1" bandRow="1">
                <a:tableStyleId>{5C22544A-7EE6-4342-B048-85BDC9FD1C3A}</a:tableStyleId>
              </a:tblPr>
              <a:tblGrid>
                <a:gridCol w="3294989">
                  <a:extLst>
                    <a:ext uri="{9D8B030D-6E8A-4147-A177-3AD203B41FA5}">
                      <a16:colId xmlns:a16="http://schemas.microsoft.com/office/drawing/2014/main" val="469382664"/>
                    </a:ext>
                  </a:extLst>
                </a:gridCol>
                <a:gridCol w="3294989">
                  <a:extLst>
                    <a:ext uri="{9D8B030D-6E8A-4147-A177-3AD203B41FA5}">
                      <a16:colId xmlns:a16="http://schemas.microsoft.com/office/drawing/2014/main" val="498719476"/>
                    </a:ext>
                  </a:extLst>
                </a:gridCol>
              </a:tblGrid>
              <a:tr h="563033">
                <a:tc>
                  <a:txBody>
                    <a:bodyPr/>
                    <a:lstStyle/>
                    <a:p>
                      <a:r>
                        <a:rPr lang="en-US" sz="1800"/>
                        <a:t>Ground of Inadmissibility</a:t>
                      </a:r>
                    </a:p>
                  </a:txBody>
                  <a:tcPr/>
                </a:tc>
                <a:tc>
                  <a:txBody>
                    <a:bodyPr/>
                    <a:lstStyle/>
                    <a:p>
                      <a:r>
                        <a:rPr lang="en-US" sz="1800"/>
                        <a:t>INA Section</a:t>
                      </a:r>
                    </a:p>
                  </a:txBody>
                  <a:tcPr/>
                </a:tc>
                <a:extLst>
                  <a:ext uri="{0D108BD9-81ED-4DB2-BD59-A6C34878D82A}">
                    <a16:rowId xmlns:a16="http://schemas.microsoft.com/office/drawing/2014/main" val="712653399"/>
                  </a:ext>
                </a:extLst>
              </a:tr>
              <a:tr h="563033">
                <a:tc>
                  <a:txBody>
                    <a:bodyPr/>
                    <a:lstStyle/>
                    <a:p>
                      <a:r>
                        <a:rPr lang="en-US" sz="1800"/>
                        <a:t>Conviction of certain crimes</a:t>
                      </a:r>
                    </a:p>
                  </a:txBody>
                  <a:tcPr/>
                </a:tc>
                <a:tc>
                  <a:txBody>
                    <a:bodyPr/>
                    <a:lstStyle/>
                    <a:p>
                      <a:r>
                        <a:rPr lang="en-US" sz="1800"/>
                        <a:t>212(a)(2)(A)</a:t>
                      </a:r>
                    </a:p>
                  </a:txBody>
                  <a:tcPr/>
                </a:tc>
                <a:extLst>
                  <a:ext uri="{0D108BD9-81ED-4DB2-BD59-A6C34878D82A}">
                    <a16:rowId xmlns:a16="http://schemas.microsoft.com/office/drawing/2014/main" val="4183072339"/>
                  </a:ext>
                </a:extLst>
              </a:tr>
              <a:tr h="563033">
                <a:tc>
                  <a:txBody>
                    <a:bodyPr/>
                    <a:lstStyle/>
                    <a:p>
                      <a:r>
                        <a:rPr lang="en-US" sz="1800"/>
                        <a:t>Multiple criminal convictions</a:t>
                      </a:r>
                    </a:p>
                  </a:txBody>
                  <a:tcPr/>
                </a:tc>
                <a:tc>
                  <a:txBody>
                    <a:bodyPr/>
                    <a:lstStyle/>
                    <a:p>
                      <a:r>
                        <a:rPr lang="en-US" sz="1800"/>
                        <a:t>212(a)(2)(B)</a:t>
                      </a:r>
                    </a:p>
                  </a:txBody>
                  <a:tcPr/>
                </a:tc>
                <a:extLst>
                  <a:ext uri="{0D108BD9-81ED-4DB2-BD59-A6C34878D82A}">
                    <a16:rowId xmlns:a16="http://schemas.microsoft.com/office/drawing/2014/main" val="2232998818"/>
                  </a:ext>
                </a:extLst>
              </a:tr>
              <a:tr h="563033">
                <a:tc>
                  <a:txBody>
                    <a:bodyPr/>
                    <a:lstStyle/>
                    <a:p>
                      <a:r>
                        <a:rPr lang="en-US" sz="1800"/>
                        <a:t>Controlled substance traffickers</a:t>
                      </a:r>
                    </a:p>
                  </a:txBody>
                  <a:tcPr/>
                </a:tc>
                <a:tc>
                  <a:txBody>
                    <a:bodyPr/>
                    <a:lstStyle/>
                    <a:p>
                      <a:r>
                        <a:rPr lang="en-US" sz="1800" dirty="0"/>
                        <a:t>212(a)(2)(C)</a:t>
                      </a:r>
                    </a:p>
                  </a:txBody>
                  <a:tcPr/>
                </a:tc>
                <a:extLst>
                  <a:ext uri="{0D108BD9-81ED-4DB2-BD59-A6C34878D82A}">
                    <a16:rowId xmlns:a16="http://schemas.microsoft.com/office/drawing/2014/main" val="4113750954"/>
                  </a:ext>
                </a:extLst>
              </a:tr>
            </a:tbl>
          </a:graphicData>
        </a:graphic>
      </p:graphicFrame>
      <p:sp>
        <p:nvSpPr>
          <p:cNvPr id="5" name="Footer Placeholder 4">
            <a:extLst>
              <a:ext uri="{FF2B5EF4-FFF2-40B4-BE49-F238E27FC236}">
                <a16:creationId xmlns:a16="http://schemas.microsoft.com/office/drawing/2014/main" id="{46999057-4D90-7C87-C9BA-8D9C84F4BA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877813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84" y="1172877"/>
            <a:ext cx="9204384" cy="590461"/>
          </a:xfrm>
        </p:spPr>
        <p:txBody>
          <a:bodyPr wrap="square" lIns="0" tIns="0" rIns="0" bIns="0">
            <a:noAutofit/>
          </a:bodyPr>
          <a:lstStyle/>
          <a:p>
            <a:pPr algn="ctr"/>
            <a:r>
              <a:rPr lang="en-US" sz="2900"/>
              <a:t>Non-waivable Grounds of Inadmissibility for SIJ Status (Cont.)</a:t>
            </a:r>
          </a:p>
        </p:txBody>
      </p:sp>
      <p:graphicFrame>
        <p:nvGraphicFramePr>
          <p:cNvPr id="6" name="Table 6" descr="Two column table with ground of inadmissibility and corresponding INA section detailing grounds which cannot be waived continued.">
            <a:extLst>
              <a:ext uri="{FF2B5EF4-FFF2-40B4-BE49-F238E27FC236}">
                <a16:creationId xmlns:a16="http://schemas.microsoft.com/office/drawing/2014/main" id="{F7E173D2-517E-CDEF-7144-1BD2939E77EA}"/>
              </a:ext>
            </a:extLst>
          </p:cNvPr>
          <p:cNvGraphicFramePr>
            <a:graphicFrameLocks noGrp="1"/>
          </p:cNvGraphicFramePr>
          <p:nvPr>
            <p:extLst>
              <p:ext uri="{D42A27DB-BD31-4B8C-83A1-F6EECF244321}">
                <p14:modId xmlns:p14="http://schemas.microsoft.com/office/powerpoint/2010/main" val="1603134844"/>
              </p:ext>
            </p:extLst>
          </p:nvPr>
        </p:nvGraphicFramePr>
        <p:xfrm>
          <a:off x="1396975" y="1848769"/>
          <a:ext cx="6350050" cy="3082894"/>
        </p:xfrm>
        <a:graphic>
          <a:graphicData uri="http://schemas.openxmlformats.org/drawingml/2006/table">
            <a:tbl>
              <a:tblPr firstRow="1" bandRow="1">
                <a:tableStyleId>{5C22544A-7EE6-4342-B048-85BDC9FD1C3A}</a:tableStyleId>
              </a:tblPr>
              <a:tblGrid>
                <a:gridCol w="3175025">
                  <a:extLst>
                    <a:ext uri="{9D8B030D-6E8A-4147-A177-3AD203B41FA5}">
                      <a16:colId xmlns:a16="http://schemas.microsoft.com/office/drawing/2014/main" val="469382664"/>
                    </a:ext>
                  </a:extLst>
                </a:gridCol>
                <a:gridCol w="3175025">
                  <a:extLst>
                    <a:ext uri="{9D8B030D-6E8A-4147-A177-3AD203B41FA5}">
                      <a16:colId xmlns:a16="http://schemas.microsoft.com/office/drawing/2014/main" val="498719476"/>
                    </a:ext>
                  </a:extLst>
                </a:gridCol>
              </a:tblGrid>
              <a:tr h="414510">
                <a:tc>
                  <a:txBody>
                    <a:bodyPr/>
                    <a:lstStyle/>
                    <a:p>
                      <a:r>
                        <a:rPr lang="en-US" sz="1800"/>
                        <a:t>Ground of Inadmissibility</a:t>
                      </a:r>
                    </a:p>
                  </a:txBody>
                  <a:tcPr/>
                </a:tc>
                <a:tc>
                  <a:txBody>
                    <a:bodyPr/>
                    <a:lstStyle/>
                    <a:p>
                      <a:r>
                        <a:rPr lang="en-US" sz="1800"/>
                        <a:t>INA Section</a:t>
                      </a:r>
                    </a:p>
                  </a:txBody>
                  <a:tcPr/>
                </a:tc>
                <a:extLst>
                  <a:ext uri="{0D108BD9-81ED-4DB2-BD59-A6C34878D82A}">
                    <a16:rowId xmlns:a16="http://schemas.microsoft.com/office/drawing/2014/main" val="712653399"/>
                  </a:ext>
                </a:extLst>
              </a:tr>
              <a:tr h="414510">
                <a:tc>
                  <a:txBody>
                    <a:bodyPr/>
                    <a:lstStyle/>
                    <a:p>
                      <a:r>
                        <a:rPr lang="en-US" sz="1600"/>
                        <a:t>Security and related grounds</a:t>
                      </a:r>
                    </a:p>
                  </a:txBody>
                  <a:tcPr/>
                </a:tc>
                <a:tc>
                  <a:txBody>
                    <a:bodyPr/>
                    <a:lstStyle/>
                    <a:p>
                      <a:r>
                        <a:rPr lang="en-US" sz="1600"/>
                        <a:t>212(a)(3)(A)</a:t>
                      </a:r>
                    </a:p>
                  </a:txBody>
                  <a:tcPr/>
                </a:tc>
                <a:extLst>
                  <a:ext uri="{0D108BD9-81ED-4DB2-BD59-A6C34878D82A}">
                    <a16:rowId xmlns:a16="http://schemas.microsoft.com/office/drawing/2014/main" val="2725146336"/>
                  </a:ext>
                </a:extLst>
              </a:tr>
              <a:tr h="715457">
                <a:tc>
                  <a:txBody>
                    <a:bodyPr/>
                    <a:lstStyle/>
                    <a:p>
                      <a:r>
                        <a:rPr lang="en-US" sz="1600"/>
                        <a:t>Terrorist activities</a:t>
                      </a:r>
                    </a:p>
                  </a:txBody>
                  <a:tcPr/>
                </a:tc>
                <a:tc>
                  <a:txBody>
                    <a:bodyPr/>
                    <a:lstStyle/>
                    <a:p>
                      <a:r>
                        <a:rPr lang="en-US" sz="1600"/>
                        <a:t>212(a)(3)(B)</a:t>
                      </a:r>
                    </a:p>
                  </a:txBody>
                  <a:tcPr/>
                </a:tc>
                <a:extLst>
                  <a:ext uri="{0D108BD9-81ED-4DB2-BD59-A6C34878D82A}">
                    <a16:rowId xmlns:a16="http://schemas.microsoft.com/office/drawing/2014/main" val="2061655997"/>
                  </a:ext>
                </a:extLst>
              </a:tr>
              <a:tr h="715457">
                <a:tc>
                  <a:txBody>
                    <a:bodyPr/>
                    <a:lstStyle/>
                    <a:p>
                      <a:r>
                        <a:rPr lang="en-US" sz="1600"/>
                        <a:t>Foreign policy-related grounds</a:t>
                      </a:r>
                    </a:p>
                  </a:txBody>
                  <a:tcPr/>
                </a:tc>
                <a:tc>
                  <a:txBody>
                    <a:bodyPr/>
                    <a:lstStyle/>
                    <a:p>
                      <a:r>
                        <a:rPr lang="en-US" sz="1600"/>
                        <a:t>212(a)(3)(C)</a:t>
                      </a:r>
                    </a:p>
                  </a:txBody>
                  <a:tcPr/>
                </a:tc>
                <a:extLst>
                  <a:ext uri="{0D108BD9-81ED-4DB2-BD59-A6C34878D82A}">
                    <a16:rowId xmlns:a16="http://schemas.microsoft.com/office/drawing/2014/main" val="2374340567"/>
                  </a:ext>
                </a:extLst>
              </a:tr>
              <a:tr h="802828">
                <a:tc>
                  <a:txBody>
                    <a:bodyPr/>
                    <a:lstStyle/>
                    <a:p>
                      <a:r>
                        <a:rPr lang="en-US" sz="1600"/>
                        <a:t>Participants in Nazi persecution, genocide, or the commission of any act of torture or extrajudicial killing</a:t>
                      </a:r>
                    </a:p>
                  </a:txBody>
                  <a:tcPr/>
                </a:tc>
                <a:tc>
                  <a:txBody>
                    <a:bodyPr/>
                    <a:lstStyle/>
                    <a:p>
                      <a:r>
                        <a:rPr lang="en-US" sz="1600" dirty="0"/>
                        <a:t>212(a)(3)(E)</a:t>
                      </a:r>
                    </a:p>
                  </a:txBody>
                  <a:tcPr/>
                </a:tc>
                <a:extLst>
                  <a:ext uri="{0D108BD9-81ED-4DB2-BD59-A6C34878D82A}">
                    <a16:rowId xmlns:a16="http://schemas.microsoft.com/office/drawing/2014/main" val="1103477014"/>
                  </a:ext>
                </a:extLst>
              </a:tr>
            </a:tbl>
          </a:graphicData>
        </a:graphic>
      </p:graphicFrame>
      <p:sp>
        <p:nvSpPr>
          <p:cNvPr id="2" name="Footer Placeholder 1">
            <a:extLst>
              <a:ext uri="{FF2B5EF4-FFF2-40B4-BE49-F238E27FC236}">
                <a16:creationId xmlns:a16="http://schemas.microsoft.com/office/drawing/2014/main" id="{3518E50E-ADE0-5077-DA6C-FBA7B34425C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1791415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Requirement #3: </a:t>
            </a:r>
            <a:br>
              <a:rPr lang="en-US"/>
            </a:br>
            <a:r>
              <a:rPr lang="en-US">
                <a:cs typeface="Calibri"/>
              </a:rPr>
              <a:t>Visa Immediately Available</a:t>
            </a:r>
            <a:endParaRPr lang="en-US"/>
          </a:p>
        </p:txBody>
      </p:sp>
      <p:sp>
        <p:nvSpPr>
          <p:cNvPr id="5" name="Footer Placeholder 4">
            <a:extLst>
              <a:ext uri="{FF2B5EF4-FFF2-40B4-BE49-F238E27FC236}">
                <a16:creationId xmlns:a16="http://schemas.microsoft.com/office/drawing/2014/main" id="{2B1BDAF0-1C40-FA6F-7F55-7F9B7411F0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854414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t>Two Ways for a Visa to be “Immediately Available”</a:t>
            </a:r>
            <a:endParaRPr lang="en-US">
              <a:cs typeface="Calibri"/>
            </a:endParaRPr>
          </a:p>
        </p:txBody>
      </p:sp>
      <p:sp>
        <p:nvSpPr>
          <p:cNvPr id="2" name="Content Placeholder 1"/>
          <p:cNvSpPr>
            <a:spLocks noGrp="1"/>
          </p:cNvSpPr>
          <p:nvPr>
            <p:ph idx="1"/>
          </p:nvPr>
        </p:nvSpPr>
        <p:spPr>
          <a:xfrm>
            <a:off x="405822" y="2175756"/>
            <a:ext cx="8420937" cy="1903128"/>
          </a:xfrm>
        </p:spPr>
        <p:txBody>
          <a:bodyPr vert="horz" lIns="91440" tIns="45720" rIns="91440" bIns="45720" rtlCol="0" anchor="t">
            <a:normAutofit/>
          </a:bodyPr>
          <a:lstStyle/>
          <a:p>
            <a:pPr marL="285750" indent="-285750">
              <a:spcBef>
                <a:spcPts val="0"/>
              </a:spcBef>
              <a:spcAft>
                <a:spcPts val="1200"/>
              </a:spcAft>
              <a:buFont typeface="Arial" panose="020B0604020202020204" pitchFamily="34" charset="0"/>
              <a:buChar char="•"/>
            </a:pPr>
            <a:r>
              <a:rPr lang="en-US" sz="2000"/>
              <a:t>Priority date for the visa is current,</a:t>
            </a:r>
            <a:r>
              <a:rPr lang="en-US" sz="2000" b="1"/>
              <a:t> or</a:t>
            </a:r>
            <a:endParaRPr lang="en-US" sz="2000" b="1">
              <a:cs typeface="Calibri"/>
            </a:endParaRPr>
          </a:p>
          <a:p>
            <a:pPr marL="285750" indent="-285750">
              <a:spcBef>
                <a:spcPts val="0"/>
              </a:spcBef>
              <a:spcAft>
                <a:spcPts val="1200"/>
              </a:spcAft>
              <a:buFont typeface="Arial" panose="020B0604020202020204" pitchFamily="34" charset="0"/>
              <a:buChar char="•"/>
            </a:pPr>
            <a:r>
              <a:rPr lang="en-US" sz="2000"/>
              <a:t>No waiting list for the noncitizen’s visa category (e.g., immediate relative category).</a:t>
            </a:r>
            <a:endParaRPr lang="en-US" sz="2000">
              <a:cs typeface="Calibri"/>
            </a:endParaRPr>
          </a:p>
          <a:p>
            <a:endParaRPr lang="en-US"/>
          </a:p>
        </p:txBody>
      </p:sp>
      <p:sp>
        <p:nvSpPr>
          <p:cNvPr id="5" name="Footer Placeholder 4">
            <a:extLst>
              <a:ext uri="{FF2B5EF4-FFF2-40B4-BE49-F238E27FC236}">
                <a16:creationId xmlns:a16="http://schemas.microsoft.com/office/drawing/2014/main" id="{0FF66F79-F095-2B7D-1B86-67E06C0FB00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606019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09" y="1851482"/>
            <a:ext cx="6850781" cy="2064619"/>
          </a:xfrm>
        </p:spPr>
        <p:txBody>
          <a:bodyPr>
            <a:normAutofit/>
          </a:bodyPr>
          <a:lstStyle/>
          <a:p>
            <a:r>
              <a:rPr lang="en-US"/>
              <a:t>Requirement #4:</a:t>
            </a:r>
            <a:br>
              <a:rPr lang="en-US"/>
            </a:br>
            <a:r>
              <a:rPr lang="en-US"/>
              <a:t>Discretion</a:t>
            </a:r>
          </a:p>
        </p:txBody>
      </p:sp>
      <p:sp>
        <p:nvSpPr>
          <p:cNvPr id="8" name="Footer Placeholder 7">
            <a:extLst>
              <a:ext uri="{FF2B5EF4-FFF2-40B4-BE49-F238E27FC236}">
                <a16:creationId xmlns:a16="http://schemas.microsoft.com/office/drawing/2014/main" id="{4FA49B41-1883-B650-8DED-25D84EA7848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691390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1079658"/>
            <a:ext cx="8443699" cy="617934"/>
          </a:xfrm>
        </p:spPr>
        <p:txBody>
          <a:bodyPr>
            <a:normAutofit/>
          </a:bodyPr>
          <a:lstStyle/>
          <a:p>
            <a:pPr algn="ctr"/>
            <a:r>
              <a:rPr lang="en-US"/>
              <a:t>Discretionary Factors to Consider </a:t>
            </a:r>
          </a:p>
        </p:txBody>
      </p:sp>
      <p:sp>
        <p:nvSpPr>
          <p:cNvPr id="3" name="Text Placeholder 2"/>
          <p:cNvSpPr>
            <a:spLocks noGrp="1"/>
          </p:cNvSpPr>
          <p:nvPr>
            <p:ph type="body" idx="1"/>
          </p:nvPr>
        </p:nvSpPr>
        <p:spPr>
          <a:xfrm>
            <a:off x="383059" y="1642254"/>
            <a:ext cx="4071552" cy="371954"/>
          </a:xfrm>
        </p:spPr>
        <p:txBody>
          <a:bodyPr/>
          <a:lstStyle/>
          <a:p>
            <a:r>
              <a:rPr lang="en-US"/>
              <a:t>Equities</a:t>
            </a:r>
          </a:p>
        </p:txBody>
      </p:sp>
      <p:sp>
        <p:nvSpPr>
          <p:cNvPr id="4" name="Content Placeholder 3"/>
          <p:cNvSpPr>
            <a:spLocks noGrp="1"/>
          </p:cNvSpPr>
          <p:nvPr>
            <p:ph sz="half" idx="2"/>
          </p:nvPr>
        </p:nvSpPr>
        <p:spPr>
          <a:xfrm>
            <a:off x="383059" y="1988398"/>
            <a:ext cx="4071552" cy="3067695"/>
          </a:xfrm>
        </p:spPr>
        <p:txBody>
          <a:bodyPr vert="horz" lIns="91440" tIns="45720" rIns="91440" bIns="45720" rtlCol="0" anchor="t">
            <a:noAutofit/>
          </a:bodyPr>
          <a:lstStyle/>
          <a:p>
            <a:pPr marL="285750" indent="-285750">
              <a:buFont typeface="Arial" panose="020B0604020202020204" pitchFamily="34" charset="0"/>
              <a:buChar char="•"/>
            </a:pPr>
            <a:r>
              <a:rPr lang="en-US" sz="1600"/>
              <a:t>Family ties and closeness of the relationships</a:t>
            </a:r>
          </a:p>
          <a:p>
            <a:pPr marL="285750" indent="-285750">
              <a:buFont typeface="Arial" panose="020B0604020202020204" pitchFamily="34" charset="0"/>
              <a:buChar char="•"/>
            </a:pPr>
            <a:r>
              <a:rPr lang="en-US" sz="1600"/>
              <a:t>Length of lawful residence in the U.S.</a:t>
            </a:r>
            <a:endParaRPr lang="en-US" sz="1600">
              <a:cs typeface="Calibri"/>
            </a:endParaRPr>
          </a:p>
          <a:p>
            <a:pPr marL="285750" indent="-285750">
              <a:buFont typeface="Arial" panose="020B0604020202020204" pitchFamily="34" charset="0"/>
              <a:buChar char="•"/>
            </a:pPr>
            <a:r>
              <a:rPr lang="en-US" sz="1600"/>
              <a:t>History of employment</a:t>
            </a:r>
            <a:endParaRPr lang="en-US" sz="1600">
              <a:cs typeface="Calibri"/>
            </a:endParaRPr>
          </a:p>
          <a:p>
            <a:pPr marL="285750" indent="-285750">
              <a:buFont typeface="Arial" panose="020B0604020202020204" pitchFamily="34" charset="0"/>
              <a:buChar char="•"/>
            </a:pPr>
            <a:r>
              <a:rPr lang="en-US" sz="1600"/>
              <a:t>Property, investment, or business ties in the United States</a:t>
            </a:r>
            <a:endParaRPr lang="en-US" sz="1600">
              <a:cs typeface="Calibri"/>
            </a:endParaRPr>
          </a:p>
          <a:p>
            <a:pPr marL="285750" indent="-285750">
              <a:buFont typeface="Arial" panose="020B0604020202020204" pitchFamily="34" charset="0"/>
              <a:buChar char="•"/>
            </a:pPr>
            <a:r>
              <a:rPr lang="en-US" sz="1600"/>
              <a:t>Service in the U.S. armed forces</a:t>
            </a:r>
            <a:endParaRPr lang="en-US" sz="1600">
              <a:cs typeface="Calibri"/>
            </a:endParaRPr>
          </a:p>
          <a:p>
            <a:pPr marL="285750" indent="-285750">
              <a:buFont typeface="Arial" panose="020B0604020202020204" pitchFamily="34" charset="0"/>
              <a:buChar char="•"/>
            </a:pPr>
            <a:r>
              <a:rPr lang="en-US" sz="1600"/>
              <a:t>Hardship to the noncitizen or close relatives</a:t>
            </a:r>
            <a:endParaRPr lang="en-US" sz="1600">
              <a:cs typeface="Calibri"/>
            </a:endParaRPr>
          </a:p>
          <a:p>
            <a:pPr marL="285750" indent="-285750">
              <a:buFont typeface="Arial" panose="020B0604020202020204" pitchFamily="34" charset="0"/>
              <a:buChar char="•"/>
            </a:pPr>
            <a:r>
              <a:rPr lang="en-US" sz="1600"/>
              <a:t>Rehabilitation</a:t>
            </a:r>
            <a:endParaRPr lang="en-US" sz="1600">
              <a:cs typeface="Calibri"/>
            </a:endParaRPr>
          </a:p>
        </p:txBody>
      </p:sp>
      <p:sp>
        <p:nvSpPr>
          <p:cNvPr id="5" name="Text Placeholder 4"/>
          <p:cNvSpPr>
            <a:spLocks noGrp="1"/>
          </p:cNvSpPr>
          <p:nvPr>
            <p:ph type="body" sz="quarter" idx="3"/>
          </p:nvPr>
        </p:nvSpPr>
        <p:spPr>
          <a:xfrm>
            <a:off x="4755207" y="1650363"/>
            <a:ext cx="4071552" cy="355737"/>
          </a:xfrm>
        </p:spPr>
        <p:txBody>
          <a:bodyPr/>
          <a:lstStyle/>
          <a:p>
            <a:r>
              <a:rPr lang="en-US"/>
              <a:t>Adverse Factors</a:t>
            </a:r>
          </a:p>
        </p:txBody>
      </p:sp>
      <p:sp>
        <p:nvSpPr>
          <p:cNvPr id="6" name="Content Placeholder 5"/>
          <p:cNvSpPr>
            <a:spLocks noGrp="1"/>
          </p:cNvSpPr>
          <p:nvPr>
            <p:ph sz="quarter" idx="4"/>
          </p:nvPr>
        </p:nvSpPr>
        <p:spPr>
          <a:xfrm>
            <a:off x="4755207" y="1988398"/>
            <a:ext cx="4071552" cy="2511884"/>
          </a:xfrm>
        </p:spPr>
        <p:txBody>
          <a:bodyPr>
            <a:noAutofit/>
          </a:bodyPr>
          <a:lstStyle/>
          <a:p>
            <a:pPr marL="285750" indent="-285750">
              <a:buFont typeface="Arial" panose="020B0604020202020204" pitchFamily="34" charset="0"/>
              <a:buChar char="•"/>
            </a:pPr>
            <a:r>
              <a:rPr lang="en-US" sz="1600"/>
              <a:t>Unauthorized employment in the United States</a:t>
            </a:r>
          </a:p>
          <a:p>
            <a:pPr marL="285750" indent="-285750">
              <a:buFont typeface="Arial" panose="020B0604020202020204" pitchFamily="34" charset="0"/>
              <a:buChar char="•"/>
            </a:pPr>
            <a:r>
              <a:rPr lang="en-US" sz="1600"/>
              <a:t>Failure to pay taxes</a:t>
            </a:r>
          </a:p>
          <a:p>
            <a:pPr marL="285750" indent="-285750">
              <a:buFont typeface="Arial" panose="020B0604020202020204" pitchFamily="34" charset="0"/>
              <a:buChar char="•"/>
            </a:pPr>
            <a:r>
              <a:rPr lang="en-US" sz="1600"/>
              <a:t>Failure to pay child support</a:t>
            </a:r>
          </a:p>
          <a:p>
            <a:pPr marL="285750" indent="-285750">
              <a:buFont typeface="Arial" panose="020B0604020202020204" pitchFamily="34" charset="0"/>
              <a:buChar char="•"/>
            </a:pPr>
            <a:r>
              <a:rPr lang="en-US" sz="1600"/>
              <a:t>Abuse or deception connected to a qualifying relationship</a:t>
            </a:r>
          </a:p>
          <a:p>
            <a:pPr marL="285750" indent="-285750">
              <a:buFont typeface="Arial" panose="020B0604020202020204" pitchFamily="34" charset="0"/>
              <a:buChar char="•"/>
            </a:pPr>
            <a:r>
              <a:rPr lang="en-US" sz="1600"/>
              <a:t>Criminal history</a:t>
            </a:r>
          </a:p>
          <a:p>
            <a:pPr marL="285750" indent="-285750">
              <a:buFont typeface="Arial" panose="020B0604020202020204" pitchFamily="34" charset="0"/>
              <a:buChar char="•"/>
            </a:pPr>
            <a:r>
              <a:rPr lang="en-US" sz="1600"/>
              <a:t>Lack of reformation of character or rehabilitation</a:t>
            </a:r>
          </a:p>
        </p:txBody>
      </p:sp>
      <p:sp>
        <p:nvSpPr>
          <p:cNvPr id="8" name="Footer Placeholder 7">
            <a:extLst>
              <a:ext uri="{FF2B5EF4-FFF2-40B4-BE49-F238E27FC236}">
                <a16:creationId xmlns:a16="http://schemas.microsoft.com/office/drawing/2014/main" id="{52921641-E4E5-7BC6-0CF2-8AB2DA3338E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705109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Recap</a:t>
            </a:r>
          </a:p>
        </p:txBody>
      </p:sp>
      <p:sp>
        <p:nvSpPr>
          <p:cNvPr id="6" name="Footer Placeholder 5">
            <a:extLst>
              <a:ext uri="{FF2B5EF4-FFF2-40B4-BE49-F238E27FC236}">
                <a16:creationId xmlns:a16="http://schemas.microsoft.com/office/drawing/2014/main" id="{BC1175DF-4FEB-1722-E69B-550807FA69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42279731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156699"/>
            <a:ext cx="8420936" cy="664636"/>
          </a:xfrm>
        </p:spPr>
        <p:txBody>
          <a:bodyPr/>
          <a:lstStyle/>
          <a:p>
            <a:pPr algn="ctr"/>
            <a:r>
              <a:rPr lang="en-US"/>
              <a:t>Summary of Adjustment of Status</a:t>
            </a:r>
          </a:p>
        </p:txBody>
      </p:sp>
      <p:sp>
        <p:nvSpPr>
          <p:cNvPr id="2" name="Content Placeholder 1"/>
          <p:cNvSpPr>
            <a:spLocks noGrp="1"/>
          </p:cNvSpPr>
          <p:nvPr>
            <p:ph idx="1"/>
          </p:nvPr>
        </p:nvSpPr>
        <p:spPr>
          <a:xfrm>
            <a:off x="405823" y="1737670"/>
            <a:ext cx="8420937" cy="2794785"/>
          </a:xfrm>
        </p:spPr>
        <p:txBody>
          <a:bodyPr vert="horz" lIns="91440" tIns="45720" rIns="91440" bIns="45720" rtlCol="0" anchor="t">
            <a:noAutofit/>
          </a:bodyPr>
          <a:lstStyle/>
          <a:p>
            <a:pPr marL="285750" indent="-285750">
              <a:spcAft>
                <a:spcPts val="600"/>
              </a:spcAft>
              <a:buFont typeface="Arial" panose="020B0604020202020204" pitchFamily="34" charset="0"/>
              <a:buChar char="•"/>
            </a:pPr>
            <a:r>
              <a:rPr lang="en-US" sz="1900" dirty="0"/>
              <a:t>Generally, to qualify for Adjustment of Status, the noncitizen must:</a:t>
            </a:r>
          </a:p>
          <a:p>
            <a:pPr marL="628650" lvl="1" indent="-285750">
              <a:spcAft>
                <a:spcPts val="600"/>
              </a:spcAft>
              <a:buFont typeface="Arial" panose="020B0604020202020204" pitchFamily="34" charset="0"/>
              <a:buChar char="•"/>
            </a:pPr>
            <a:r>
              <a:rPr lang="en-US" sz="1900" dirty="0"/>
              <a:t>have a USCIS-approved visa petition;</a:t>
            </a:r>
            <a:endParaRPr lang="en-US" sz="1900" dirty="0">
              <a:cs typeface="Calibri"/>
            </a:endParaRPr>
          </a:p>
          <a:p>
            <a:pPr marL="628650" lvl="1" indent="-285750">
              <a:spcAft>
                <a:spcPts val="600"/>
              </a:spcAft>
              <a:buFont typeface="Arial" panose="020B0604020202020204" pitchFamily="34" charset="0"/>
              <a:buChar char="•"/>
            </a:pPr>
            <a:r>
              <a:rPr lang="en-US" sz="1900" dirty="0">
                <a:cs typeface="Calibri"/>
              </a:rPr>
              <a:t>have been inspected and admitted or paroled by an immigration officer;</a:t>
            </a:r>
          </a:p>
          <a:p>
            <a:pPr marL="628650" lvl="1" indent="-285750">
              <a:spcAft>
                <a:spcPts val="600"/>
              </a:spcAft>
              <a:buFont typeface="Arial" panose="020B0604020202020204" pitchFamily="34" charset="0"/>
              <a:buChar char="•"/>
            </a:pPr>
            <a:r>
              <a:rPr lang="en-US" sz="1900" dirty="0">
                <a:cs typeface="Calibri"/>
              </a:rPr>
              <a:t>be admissible under INA </a:t>
            </a:r>
            <a:r>
              <a:rPr lang="en-US" sz="1900" dirty="0"/>
              <a:t>§ </a:t>
            </a:r>
            <a:r>
              <a:rPr lang="en-US" sz="1900" dirty="0">
                <a:cs typeface="Calibri"/>
              </a:rPr>
              <a:t>212(a); and </a:t>
            </a:r>
          </a:p>
          <a:p>
            <a:pPr marL="628650" lvl="1" indent="-285750">
              <a:spcAft>
                <a:spcPts val="600"/>
              </a:spcAft>
              <a:buFont typeface="Arial" panose="020B0604020202020204" pitchFamily="34" charset="0"/>
              <a:buChar char="•"/>
            </a:pPr>
            <a:r>
              <a:rPr lang="en-US" sz="1900" dirty="0">
                <a:cs typeface="Calibri"/>
              </a:rPr>
              <a:t>have an immigrant visa number immediately available.</a:t>
            </a:r>
          </a:p>
          <a:p>
            <a:pPr marL="285750" indent="-285750">
              <a:spcAft>
                <a:spcPts val="600"/>
              </a:spcAft>
              <a:buFont typeface="Arial" panose="020B0604020202020204" pitchFamily="34" charset="0"/>
              <a:buChar char="•"/>
            </a:pPr>
            <a:r>
              <a:rPr lang="en-US" sz="1900" dirty="0"/>
              <a:t>Even if statutory eligibility for Adjustment of Status is established, granting or denying is ultimately up to the immigration judge’s discretion. </a:t>
            </a:r>
            <a:endParaRPr lang="en-US" sz="1900" dirty="0">
              <a:cs typeface="Calibri"/>
            </a:endParaRPr>
          </a:p>
          <a:p>
            <a:pPr marL="285750" indent="-285750">
              <a:spcAft>
                <a:spcPts val="600"/>
              </a:spcAft>
              <a:buFont typeface="Arial" panose="020B0604020202020204" pitchFamily="34" charset="0"/>
              <a:buChar char="•"/>
            </a:pPr>
            <a:r>
              <a:rPr lang="en-US" sz="1900" dirty="0"/>
              <a:t>If granted, the noncitizen receives LPR status and may ultimately pursue naturalization.</a:t>
            </a:r>
            <a:endParaRPr lang="en-US" sz="1900" dirty="0">
              <a:cs typeface="Calibri"/>
            </a:endParaRPr>
          </a:p>
        </p:txBody>
      </p:sp>
      <p:sp>
        <p:nvSpPr>
          <p:cNvPr id="5" name="Footer Placeholder 4">
            <a:extLst>
              <a:ext uri="{FF2B5EF4-FFF2-40B4-BE49-F238E27FC236}">
                <a16:creationId xmlns:a16="http://schemas.microsoft.com/office/drawing/2014/main" id="{4958E1F5-8C1E-FE6A-55CB-09782536E1B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286805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Other Considerations</a:t>
            </a:r>
          </a:p>
        </p:txBody>
      </p:sp>
      <p:sp>
        <p:nvSpPr>
          <p:cNvPr id="6" name="Footer Placeholder 5">
            <a:extLst>
              <a:ext uri="{FF2B5EF4-FFF2-40B4-BE49-F238E27FC236}">
                <a16:creationId xmlns:a16="http://schemas.microsoft.com/office/drawing/2014/main" id="{28C5F3B5-230D-FDD0-7D63-7E488F8C0EF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124800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6843C-B7DF-8F1E-77AB-5C8B57843D70}"/>
              </a:ext>
            </a:extLst>
          </p:cNvPr>
          <p:cNvSpPr>
            <a:spLocks noGrp="1"/>
          </p:cNvSpPr>
          <p:nvPr>
            <p:ph type="title"/>
          </p:nvPr>
        </p:nvSpPr>
        <p:spPr/>
        <p:txBody>
          <a:bodyPr>
            <a:noAutofit/>
          </a:bodyPr>
          <a:lstStyle/>
          <a:p>
            <a:pPr algn="ctr"/>
            <a:r>
              <a:rPr lang="en-US" sz="2700"/>
              <a:t>Child</a:t>
            </a:r>
          </a:p>
        </p:txBody>
      </p:sp>
      <p:sp>
        <p:nvSpPr>
          <p:cNvPr id="2" name="Content Placeholder 1">
            <a:extLst>
              <a:ext uri="{FF2B5EF4-FFF2-40B4-BE49-F238E27FC236}">
                <a16:creationId xmlns:a16="http://schemas.microsoft.com/office/drawing/2014/main" id="{191BC85B-2173-4FBC-CD17-950C87A1D172}"/>
              </a:ext>
            </a:extLst>
          </p:cNvPr>
          <p:cNvSpPr>
            <a:spLocks noGrp="1"/>
          </p:cNvSpPr>
          <p:nvPr>
            <p:ph idx="1"/>
          </p:nvPr>
        </p:nvSpPr>
        <p:spPr>
          <a:xfrm>
            <a:off x="361531" y="2026055"/>
            <a:ext cx="8420937" cy="2593022"/>
          </a:xfrm>
        </p:spPr>
        <p:txBody>
          <a:bodyPr vert="horz" lIns="91440" tIns="45720" rIns="91440" bIns="45720" rtlCol="0" anchor="t">
            <a:noAutofit/>
          </a:bodyPr>
          <a:lstStyle/>
          <a:p>
            <a:pPr marL="457200" indent="-457200">
              <a:spcAft>
                <a:spcPts val="1200"/>
              </a:spcAft>
              <a:buFont typeface="+mj-lt"/>
              <a:buAutoNum type="arabicPeriod"/>
            </a:pPr>
            <a:r>
              <a:rPr lang="en-US" sz="2000" b="1" dirty="0"/>
              <a:t>Child</a:t>
            </a:r>
            <a:r>
              <a:rPr lang="en-US" sz="2000" dirty="0"/>
              <a:t>:</a:t>
            </a:r>
            <a:endParaRPr lang="en-US" sz="2000" dirty="0">
              <a:cs typeface="Calibri"/>
            </a:endParaRPr>
          </a:p>
          <a:p>
            <a:pPr marL="685800" lvl="1" indent="-342900">
              <a:spcAft>
                <a:spcPts val="1200"/>
              </a:spcAft>
              <a:buFont typeface="Arial" panose="020B0604020202020204" pitchFamily="34" charset="0"/>
              <a:buChar char="•"/>
            </a:pPr>
            <a:r>
              <a:rPr lang="en-US" sz="2000" dirty="0"/>
              <a:t>An unmarried individual under the age of 21.</a:t>
            </a:r>
            <a:endParaRPr lang="en-US" sz="2000" dirty="0">
              <a:cs typeface="Calibri"/>
            </a:endParaRPr>
          </a:p>
          <a:p>
            <a:pPr marL="685800" lvl="1" indent="-342900">
              <a:spcAft>
                <a:spcPts val="1200"/>
              </a:spcAft>
              <a:buFont typeface="Arial" panose="020B0604020202020204" pitchFamily="34" charset="0"/>
              <a:buChar char="•"/>
            </a:pPr>
            <a:r>
              <a:rPr lang="en-US" sz="2000" dirty="0"/>
              <a:t>Most relevant to visa petitions, Adjustment of Status, and Cancellation of Removal for Certain Nonpermanent Residents.</a:t>
            </a:r>
            <a:endParaRPr lang="en-US" sz="2000" dirty="0">
              <a:cs typeface="Calibri"/>
            </a:endParaRPr>
          </a:p>
          <a:p>
            <a:pPr marL="685800" lvl="1" indent="-342900">
              <a:spcAft>
                <a:spcPts val="1200"/>
              </a:spcAft>
              <a:buFont typeface="Arial" panose="020B0604020202020204" pitchFamily="34" charset="0"/>
              <a:buChar char="•"/>
            </a:pPr>
            <a:r>
              <a:rPr lang="en-US" dirty="0"/>
              <a:t>Reference: INA § 101(b)(1), (c)(1).</a:t>
            </a:r>
            <a:endParaRPr lang="en-US" dirty="0">
              <a:cs typeface="Calibri"/>
            </a:endParaRPr>
          </a:p>
          <a:p>
            <a:endParaRPr lang="en-US" dirty="0"/>
          </a:p>
          <a:p>
            <a:pPr marL="342900" indent="-342900">
              <a:buAutoNum type="arabicPeriod"/>
            </a:pPr>
            <a:endParaRPr lang="en-US" dirty="0"/>
          </a:p>
        </p:txBody>
      </p:sp>
      <p:sp>
        <p:nvSpPr>
          <p:cNvPr id="6" name="Footer Placeholder 5">
            <a:extLst>
              <a:ext uri="{FF2B5EF4-FFF2-40B4-BE49-F238E27FC236}">
                <a16:creationId xmlns:a16="http://schemas.microsoft.com/office/drawing/2014/main" id="{684E1BA4-CBBF-B6A2-9C89-FD9E2C61E64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590348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823" y="1106814"/>
            <a:ext cx="8420936" cy="664636"/>
          </a:xfrm>
        </p:spPr>
        <p:txBody>
          <a:bodyPr>
            <a:normAutofit/>
          </a:bodyPr>
          <a:lstStyle/>
          <a:p>
            <a:pPr algn="ctr"/>
            <a:r>
              <a:rPr lang="en-US" sz="2800"/>
              <a:t>Treatment of Family Members</a:t>
            </a:r>
          </a:p>
        </p:txBody>
      </p:sp>
      <p:sp>
        <p:nvSpPr>
          <p:cNvPr id="2" name="Content Placeholder 1"/>
          <p:cNvSpPr>
            <a:spLocks noGrp="1"/>
          </p:cNvSpPr>
          <p:nvPr>
            <p:ph idx="1"/>
          </p:nvPr>
        </p:nvSpPr>
        <p:spPr>
          <a:xfrm>
            <a:off x="361626" y="1696952"/>
            <a:ext cx="8420937" cy="2973659"/>
          </a:xfrm>
        </p:spPr>
        <p:txBody>
          <a:bodyPr vert="horz" lIns="91440" tIns="45720" rIns="91440" bIns="45720" rtlCol="0" anchor="t">
            <a:noAutofit/>
          </a:bodyPr>
          <a:lstStyle/>
          <a:p>
            <a:pPr marL="285750" indent="-285750">
              <a:spcAft>
                <a:spcPts val="1200"/>
              </a:spcAft>
              <a:buFont typeface="Arial" panose="020B0604020202020204" pitchFamily="34" charset="0"/>
              <a:buChar char="•"/>
            </a:pPr>
            <a:r>
              <a:rPr lang="en-US" sz="2000" dirty="0"/>
              <a:t>Family members of an SIJS beneficiary cannot be included as derivative beneficiaries in Adjustment applications.</a:t>
            </a:r>
          </a:p>
          <a:p>
            <a:pPr marL="285750" indent="-285750">
              <a:spcAft>
                <a:spcPts val="1200"/>
              </a:spcAft>
              <a:buFont typeface="Arial" panose="020B0604020202020204" pitchFamily="34" charset="0"/>
              <a:buChar char="•"/>
            </a:pPr>
            <a:r>
              <a:rPr lang="en-US" sz="2000" dirty="0">
                <a:cs typeface="Calibri"/>
              </a:rPr>
              <a:t>However, SIJS </a:t>
            </a:r>
            <a:r>
              <a:rPr lang="en-US" sz="2000" dirty="0">
                <a:ea typeface="+mn-lt"/>
                <a:cs typeface="+mn-lt"/>
              </a:rPr>
              <a:t>beneficiaries may petition for certain qualifying family members through family-based immigration after the SIJS beneficiary has adjusted status to LPR.</a:t>
            </a:r>
          </a:p>
          <a:p>
            <a:pPr marL="285750" indent="-285750">
              <a:spcAft>
                <a:spcPts val="12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A noncitizen who adjusts status as a result of an SIJS classification may not confer an immigration benefit to their biological or adoptive parents, even after naturalization.</a:t>
            </a:r>
            <a:endParaRPr lang="en-US" sz="1600" dirty="0">
              <a:cs typeface="Calibri"/>
            </a:endParaRPr>
          </a:p>
          <a:p>
            <a:pPr marL="285750" indent="-285750">
              <a:lnSpc>
                <a:spcPct val="110000"/>
              </a:lnSpc>
              <a:spcBef>
                <a:spcPts val="600"/>
              </a:spcBef>
              <a:spcAft>
                <a:spcPts val="1200"/>
              </a:spcAft>
              <a:buFont typeface="Arial" panose="020B0604020202020204" pitchFamily="34" charset="0"/>
              <a:buChar char="•"/>
            </a:pPr>
            <a:r>
              <a:rPr lang="en-US" dirty="0">
                <a:cs typeface="Calibri"/>
              </a:rPr>
              <a:t>References: INA </a:t>
            </a:r>
            <a:r>
              <a:rPr lang="en-US" dirty="0">
                <a:ea typeface="+mn-lt"/>
                <a:cs typeface="+mn-lt"/>
              </a:rPr>
              <a:t>§</a:t>
            </a:r>
            <a:r>
              <a:rPr lang="en-US" dirty="0">
                <a:cs typeface="Calibri"/>
              </a:rPr>
              <a:t> </a:t>
            </a:r>
            <a:r>
              <a:rPr lang="en-US" dirty="0">
                <a:effectLst/>
                <a:latin typeface="Calibri" panose="020F0502020204030204" pitchFamily="34" charset="0"/>
                <a:ea typeface="Calibri" panose="020F0502020204030204" pitchFamily="34" charset="0"/>
              </a:rPr>
              <a:t>101(a)(27)(J)(iii)(II);</a:t>
            </a:r>
            <a:r>
              <a:rPr lang="en-US" dirty="0">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8 C.F.R. § 204.11(i).</a:t>
            </a:r>
          </a:p>
          <a:p>
            <a:pPr>
              <a:spcAft>
                <a:spcPts val="1200"/>
              </a:spcAft>
            </a:pPr>
            <a:endParaRPr lang="en-US" sz="2000" dirty="0">
              <a:ea typeface="+mn-lt"/>
              <a:cs typeface="+mn-lt"/>
            </a:endParaRPr>
          </a:p>
        </p:txBody>
      </p:sp>
      <p:sp>
        <p:nvSpPr>
          <p:cNvPr id="5" name="Footer Placeholder 4">
            <a:extLst>
              <a:ext uri="{FF2B5EF4-FFF2-40B4-BE49-F238E27FC236}">
                <a16:creationId xmlns:a16="http://schemas.microsoft.com/office/drawing/2014/main" id="{1B05C10B-060E-85AE-8DC5-E19DF1D293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956457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Friend of the Court (1 of 3)</a:t>
            </a:r>
          </a:p>
        </p:txBody>
      </p:sp>
      <p:sp>
        <p:nvSpPr>
          <p:cNvPr id="3" name="Content Placeholder 2"/>
          <p:cNvSpPr>
            <a:spLocks noGrp="1"/>
          </p:cNvSpPr>
          <p:nvPr>
            <p:ph idx="1"/>
          </p:nvPr>
        </p:nvSpPr>
        <p:spPr/>
        <p:txBody>
          <a:bodyPr vert="horz" lIns="91440" tIns="45720" rIns="91440" bIns="45720" rtlCol="0" anchor="t">
            <a:noAutofit/>
          </a:bodyPr>
          <a:lstStyle/>
          <a:p>
            <a:pPr marL="342900" indent="-342900">
              <a:spcBef>
                <a:spcPts val="0"/>
              </a:spcBef>
              <a:spcAft>
                <a:spcPts val="1200"/>
              </a:spcAft>
              <a:buFont typeface="Arial" panose="020B0604020202020204" pitchFamily="34" charset="0"/>
              <a:buChar char="•"/>
            </a:pPr>
            <a:r>
              <a:rPr lang="en-US" sz="2000"/>
              <a:t>Individual who </a:t>
            </a:r>
            <a:r>
              <a:rPr lang="en-US" sz="2000">
                <a:ea typeface="+mn-lt"/>
                <a:cs typeface="+mn-lt"/>
              </a:rPr>
              <a:t>assists pro se respondents—including juveniles—in navigating the immigration court system, creating greater efficiency and fairness by helping respondents to better understand court proceedings.</a:t>
            </a:r>
            <a:endParaRPr lang="en-US" sz="2000">
              <a:cs typeface="Calibri"/>
            </a:endParaRPr>
          </a:p>
          <a:p>
            <a:pPr marL="342900" indent="-342900">
              <a:spcBef>
                <a:spcPts val="0"/>
              </a:spcBef>
              <a:spcAft>
                <a:spcPts val="1200"/>
              </a:spcAft>
              <a:buFont typeface="Arial" panose="020B0604020202020204" pitchFamily="34" charset="0"/>
              <a:buChar char="•"/>
            </a:pPr>
            <a:r>
              <a:rPr lang="en-US" sz="2000" b="1">
                <a:cs typeface="Calibri"/>
              </a:rPr>
              <a:t>Not a legal representative.</a:t>
            </a:r>
          </a:p>
          <a:p>
            <a:endParaRPr lang="en-US" sz="2400">
              <a:cs typeface="Calibri"/>
            </a:endParaRPr>
          </a:p>
        </p:txBody>
      </p:sp>
      <p:sp>
        <p:nvSpPr>
          <p:cNvPr id="7" name="Footer Placeholder 6">
            <a:extLst>
              <a:ext uri="{FF2B5EF4-FFF2-40B4-BE49-F238E27FC236}">
                <a16:creationId xmlns:a16="http://schemas.microsoft.com/office/drawing/2014/main" id="{5849F465-FEDA-25AF-0872-11F1D29906F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3224712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Friend of the Court (2 of 3)</a:t>
            </a:r>
          </a:p>
        </p:txBody>
      </p:sp>
      <p:sp>
        <p:nvSpPr>
          <p:cNvPr id="3" name="Content Placeholder 2"/>
          <p:cNvSpPr>
            <a:spLocks noGrp="1"/>
          </p:cNvSpPr>
          <p:nvPr>
            <p:ph idx="1"/>
          </p:nvPr>
        </p:nvSpPr>
        <p:spPr/>
        <p:txBody>
          <a:bodyPr vert="horz" lIns="91440" tIns="45720" rIns="91440" bIns="45720" rtlCol="0" anchor="t">
            <a:noAutofit/>
          </a:bodyPr>
          <a:lstStyle/>
          <a:p>
            <a:pPr>
              <a:spcBef>
                <a:spcPts val="0"/>
              </a:spcBef>
              <a:spcAft>
                <a:spcPts val="1200"/>
              </a:spcAft>
            </a:pPr>
            <a:r>
              <a:rPr lang="en-US" sz="2000" b="1">
                <a:cs typeface="Calibri"/>
              </a:rPr>
              <a:t>Role</a:t>
            </a:r>
            <a:r>
              <a:rPr lang="en-US" sz="2000">
                <a:cs typeface="Calibri"/>
              </a:rPr>
              <a:t>:</a:t>
            </a:r>
            <a:endParaRPr lang="en-US" sz="2000"/>
          </a:p>
          <a:p>
            <a:pPr marL="285750" indent="-285750">
              <a:spcBef>
                <a:spcPts val="0"/>
              </a:spcBef>
              <a:spcAft>
                <a:spcPts val="1200"/>
              </a:spcAft>
              <a:buFont typeface="Arial" panose="020B0604020202020204" pitchFamily="34" charset="0"/>
              <a:buChar char="•"/>
            </a:pPr>
            <a:r>
              <a:rPr lang="en-US" sz="2000">
                <a:cs typeface="Calibri"/>
              </a:rPr>
              <a:t>Help with courtroom mechanics.</a:t>
            </a:r>
          </a:p>
          <a:p>
            <a:pPr marL="285750" indent="-285750">
              <a:spcBef>
                <a:spcPts val="0"/>
              </a:spcBef>
              <a:spcAft>
                <a:spcPts val="1200"/>
              </a:spcAft>
              <a:buFont typeface="Arial" panose="020B0604020202020204" pitchFamily="34" charset="0"/>
              <a:buChar char="•"/>
            </a:pPr>
            <a:r>
              <a:rPr lang="en-US" sz="2000">
                <a:cs typeface="Calibri"/>
              </a:rPr>
              <a:t>Communicate helpful information pertinent to the respondent's case.</a:t>
            </a:r>
          </a:p>
          <a:p>
            <a:pPr marL="285750" indent="-285750">
              <a:spcBef>
                <a:spcPts val="0"/>
              </a:spcBef>
              <a:spcAft>
                <a:spcPts val="1200"/>
              </a:spcAft>
              <a:buFont typeface="Arial" panose="020B0604020202020204" pitchFamily="34" charset="0"/>
              <a:buChar char="•"/>
            </a:pPr>
            <a:r>
              <a:rPr lang="en-US" sz="2000">
                <a:cs typeface="Calibri"/>
              </a:rPr>
              <a:t>Communicate concerns regarding competency to the immigration court.</a:t>
            </a:r>
            <a:endParaRPr lang="en-US" sz="2800">
              <a:cs typeface="Calibri"/>
            </a:endParaRPr>
          </a:p>
          <a:p>
            <a:pPr marL="685800" lvl="1" indent="-342900">
              <a:spcBef>
                <a:spcPts val="750"/>
              </a:spcBef>
              <a:spcAft>
                <a:spcPts val="600"/>
              </a:spcAft>
              <a:buFont typeface="Arial" panose="020B0604020202020204" pitchFamily="34" charset="0"/>
              <a:buChar char="•"/>
            </a:pPr>
            <a:endParaRPr lang="en-US" sz="2400">
              <a:cs typeface="Calibri"/>
            </a:endParaRPr>
          </a:p>
        </p:txBody>
      </p:sp>
      <p:sp>
        <p:nvSpPr>
          <p:cNvPr id="5" name="Footer Placeholder 4">
            <a:extLst>
              <a:ext uri="{FF2B5EF4-FFF2-40B4-BE49-F238E27FC236}">
                <a16:creationId xmlns:a16="http://schemas.microsoft.com/office/drawing/2014/main" id="{D9019BEF-E8C3-E182-706A-4095840DD3E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2557726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Friend of the Court (3 of 3)</a:t>
            </a:r>
          </a:p>
        </p:txBody>
      </p:sp>
      <p:sp>
        <p:nvSpPr>
          <p:cNvPr id="3" name="Content Placeholder 2"/>
          <p:cNvSpPr>
            <a:spLocks noGrp="1"/>
          </p:cNvSpPr>
          <p:nvPr>
            <p:ph idx="1"/>
          </p:nvPr>
        </p:nvSpPr>
        <p:spPr/>
        <p:txBody>
          <a:bodyPr vert="horz" lIns="91440" tIns="45720" rIns="91440" bIns="45720" rtlCol="0" anchor="t">
            <a:noAutofit/>
          </a:bodyPr>
          <a:lstStyle/>
          <a:p>
            <a:pPr marL="285750" indent="-285750">
              <a:spcBef>
                <a:spcPts val="0"/>
              </a:spcBef>
              <a:spcAft>
                <a:spcPts val="1200"/>
              </a:spcAft>
              <a:buFont typeface="Arial" panose="020B0604020202020204" pitchFamily="34" charset="0"/>
              <a:buChar char="•"/>
            </a:pPr>
            <a:r>
              <a:rPr lang="en-US" sz="2000">
                <a:cs typeface="Calibri"/>
              </a:rPr>
              <a:t>Provide basic assistance with certain forms.</a:t>
            </a:r>
          </a:p>
          <a:p>
            <a:pPr marL="285750" indent="-285750">
              <a:spcBef>
                <a:spcPts val="0"/>
              </a:spcBef>
              <a:spcAft>
                <a:spcPts val="1200"/>
              </a:spcAft>
              <a:buFont typeface="Arial" panose="020B0604020202020204" pitchFamily="34" charset="0"/>
              <a:buChar char="•"/>
            </a:pPr>
            <a:r>
              <a:rPr lang="en-US" sz="2000">
                <a:cs typeface="Calibri"/>
              </a:rPr>
              <a:t>Facilitate attendance at hearings.</a:t>
            </a:r>
          </a:p>
          <a:p>
            <a:pPr marL="285750" indent="-285750">
              <a:spcBef>
                <a:spcPts val="0"/>
              </a:spcBef>
              <a:spcAft>
                <a:spcPts val="1200"/>
              </a:spcAft>
              <a:buFont typeface="Arial" panose="020B0604020202020204" pitchFamily="34" charset="0"/>
              <a:buChar char="•"/>
            </a:pPr>
            <a:r>
              <a:rPr lang="en-US" sz="2000">
                <a:cs typeface="Calibri"/>
              </a:rPr>
              <a:t>Serve as a liaison.</a:t>
            </a:r>
          </a:p>
          <a:p>
            <a:pPr marL="285750" indent="-285750">
              <a:spcBef>
                <a:spcPts val="0"/>
              </a:spcBef>
              <a:spcAft>
                <a:spcPts val="1200"/>
              </a:spcAft>
              <a:buFont typeface="Arial" panose="020B0604020202020204" pitchFamily="34" charset="0"/>
              <a:buChar char="•"/>
            </a:pPr>
            <a:r>
              <a:rPr lang="en-US">
                <a:cs typeface="Calibri"/>
              </a:rPr>
              <a:t>Reference: DM 22-06, Friend of the Court.</a:t>
            </a:r>
          </a:p>
          <a:p>
            <a:pPr marL="685800" lvl="1">
              <a:spcBef>
                <a:spcPts val="750"/>
              </a:spcBef>
              <a:spcAft>
                <a:spcPts val="600"/>
              </a:spcAft>
              <a:buFont typeface="Arial" panose="020B0604020202020204" pitchFamily="34" charset="0"/>
              <a:buChar char="•"/>
            </a:pPr>
            <a:endParaRPr lang="en-US" sz="2400">
              <a:cs typeface="Calibri"/>
            </a:endParaRPr>
          </a:p>
          <a:p>
            <a:pPr marL="685800" lvl="1" indent="-342900">
              <a:spcBef>
                <a:spcPts val="750"/>
              </a:spcBef>
              <a:spcAft>
                <a:spcPts val="600"/>
              </a:spcAft>
              <a:buFont typeface="Arial" panose="020B0604020202020204" pitchFamily="34" charset="0"/>
              <a:buChar char="•"/>
            </a:pPr>
            <a:endParaRPr lang="en-US" sz="2400">
              <a:cs typeface="Calibri"/>
            </a:endParaRPr>
          </a:p>
        </p:txBody>
      </p:sp>
      <p:sp>
        <p:nvSpPr>
          <p:cNvPr id="5" name="Footer Placeholder 4">
            <a:extLst>
              <a:ext uri="{FF2B5EF4-FFF2-40B4-BE49-F238E27FC236}">
                <a16:creationId xmlns:a16="http://schemas.microsoft.com/office/drawing/2014/main" id="{D9019BEF-E8C3-E182-706A-4095840DD3E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706134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Thank You</a:t>
            </a:r>
          </a:p>
        </p:txBody>
      </p:sp>
      <p:sp>
        <p:nvSpPr>
          <p:cNvPr id="6" name="Footer Placeholder 5">
            <a:extLst>
              <a:ext uri="{FF2B5EF4-FFF2-40B4-BE49-F238E27FC236}">
                <a16:creationId xmlns:a16="http://schemas.microsoft.com/office/drawing/2014/main" id="{9B8F591D-9EE3-AC7A-A3C9-D65B0035360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Executive Office for Immigration Review</a:t>
            </a:r>
          </a:p>
        </p:txBody>
      </p:sp>
    </p:spTree>
    <p:extLst>
      <p:ext uri="{BB962C8B-B14F-4D97-AF65-F5344CB8AC3E}">
        <p14:creationId xmlns:p14="http://schemas.microsoft.com/office/powerpoint/2010/main" val="340101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6843C-B7DF-8F1E-77AB-5C8B57843D70}"/>
              </a:ext>
            </a:extLst>
          </p:cNvPr>
          <p:cNvSpPr>
            <a:spLocks noGrp="1"/>
          </p:cNvSpPr>
          <p:nvPr>
            <p:ph type="title"/>
          </p:nvPr>
        </p:nvSpPr>
        <p:spPr/>
        <p:txBody>
          <a:bodyPr>
            <a:normAutofit/>
          </a:bodyPr>
          <a:lstStyle/>
          <a:p>
            <a:pPr algn="ctr"/>
            <a:r>
              <a:rPr lang="en-US"/>
              <a:t>Juvenile</a:t>
            </a:r>
          </a:p>
        </p:txBody>
      </p:sp>
      <p:sp>
        <p:nvSpPr>
          <p:cNvPr id="2" name="Content Placeholder 1">
            <a:extLst>
              <a:ext uri="{FF2B5EF4-FFF2-40B4-BE49-F238E27FC236}">
                <a16:creationId xmlns:a16="http://schemas.microsoft.com/office/drawing/2014/main" id="{191BC85B-2173-4FBC-CD17-950C87A1D172}"/>
              </a:ext>
            </a:extLst>
          </p:cNvPr>
          <p:cNvSpPr>
            <a:spLocks noGrp="1"/>
          </p:cNvSpPr>
          <p:nvPr>
            <p:ph idx="1"/>
          </p:nvPr>
        </p:nvSpPr>
        <p:spPr/>
        <p:txBody>
          <a:bodyPr vert="horz" lIns="91440" tIns="45720" rIns="91440" bIns="45720" rtlCol="0" anchor="t">
            <a:normAutofit/>
          </a:bodyPr>
          <a:lstStyle/>
          <a:p>
            <a:pPr marL="342900" indent="-342900">
              <a:spcAft>
                <a:spcPts val="1200"/>
              </a:spcAft>
              <a:buFont typeface="+mj-lt"/>
              <a:buAutoNum type="arabicPeriod" startAt="2"/>
            </a:pPr>
            <a:r>
              <a:rPr lang="en-US" sz="2000" b="1"/>
              <a:t>Juvenile</a:t>
            </a:r>
            <a:r>
              <a:rPr lang="en-US" sz="2000"/>
              <a:t>:</a:t>
            </a:r>
          </a:p>
          <a:p>
            <a:pPr marL="685800" lvl="1" indent="-342900">
              <a:spcAft>
                <a:spcPts val="1200"/>
              </a:spcAft>
              <a:buFont typeface="Arial" panose="020B0604020202020204" pitchFamily="34" charset="0"/>
              <a:buChar char="•"/>
            </a:pPr>
            <a:r>
              <a:rPr lang="en-US" sz="2000"/>
              <a:t>An individual under 18 years of age.</a:t>
            </a:r>
            <a:endParaRPr lang="en-US" sz="2000">
              <a:cs typeface="Calibri"/>
            </a:endParaRPr>
          </a:p>
          <a:p>
            <a:pPr marL="685800" lvl="1" indent="-342900">
              <a:spcAft>
                <a:spcPts val="1200"/>
              </a:spcAft>
              <a:buFont typeface="Arial" panose="020B0604020202020204" pitchFamily="34" charset="0"/>
              <a:buChar char="•"/>
            </a:pPr>
            <a:r>
              <a:rPr lang="en-US"/>
              <a:t>Reference: 8 C.F.R. </a:t>
            </a:r>
            <a:r>
              <a:rPr lang="en-US">
                <a:ea typeface="+mn-lt"/>
                <a:cs typeface="+mn-lt"/>
              </a:rPr>
              <a:t>§</a:t>
            </a:r>
            <a:r>
              <a:rPr lang="en-US"/>
              <a:t> 1236.3(a).</a:t>
            </a:r>
            <a:endParaRPr lang="en-US">
              <a:cs typeface="Calibri"/>
            </a:endParaRPr>
          </a:p>
          <a:p>
            <a:pPr marL="342900" indent="-342900">
              <a:buAutoNum type="arabicPeriod" startAt="2"/>
            </a:pPr>
            <a:endParaRPr lang="en-US"/>
          </a:p>
        </p:txBody>
      </p:sp>
      <p:sp>
        <p:nvSpPr>
          <p:cNvPr id="6" name="Footer Placeholder 5">
            <a:extLst>
              <a:ext uri="{FF2B5EF4-FFF2-40B4-BE49-F238E27FC236}">
                <a16:creationId xmlns:a16="http://schemas.microsoft.com/office/drawing/2014/main" id="{270DF11B-55A5-B90F-7AE4-95D76CB658E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Executive Office for Immigration Review</a:t>
            </a:r>
          </a:p>
        </p:txBody>
      </p:sp>
    </p:spTree>
    <p:extLst>
      <p:ext uri="{BB962C8B-B14F-4D97-AF65-F5344CB8AC3E}">
        <p14:creationId xmlns:p14="http://schemas.microsoft.com/office/powerpoint/2010/main" val="3279934102"/>
      </p:ext>
    </p:extLst>
  </p:cSld>
  <p:clrMapOvr>
    <a:masterClrMapping/>
  </p:clrMapOvr>
</p:sld>
</file>

<file path=ppt/theme/theme1.xml><?xml version="1.0" encoding="utf-8"?>
<a:theme xmlns:a="http://schemas.openxmlformats.org/drawingml/2006/main" name="Office Theme">
  <a:themeElements>
    <a:clrScheme name="DOJ Colors 1">
      <a:dk1>
        <a:srgbClr val="000000"/>
      </a:dk1>
      <a:lt1>
        <a:srgbClr val="FFFFFF"/>
      </a:lt1>
      <a:dk2>
        <a:srgbClr val="1A2747"/>
      </a:dk2>
      <a:lt2>
        <a:srgbClr val="FEFFFE"/>
      </a:lt2>
      <a:accent1>
        <a:srgbClr val="847551"/>
      </a:accent1>
      <a:accent2>
        <a:srgbClr val="182747"/>
      </a:accent2>
      <a:accent3>
        <a:srgbClr val="A5A5A5"/>
      </a:accent3>
      <a:accent4>
        <a:srgbClr val="800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74ACAC0-313F-5349-BDAA-D7FD824348BE}" vid="{516F5476-E332-584B-9DFD-DA9DCB0AD47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DOJ Colors 1">
      <a:dk1>
        <a:srgbClr val="000000"/>
      </a:dk1>
      <a:lt1>
        <a:srgbClr val="FFFFFF"/>
      </a:lt1>
      <a:dk2>
        <a:srgbClr val="1A2747"/>
      </a:dk2>
      <a:lt2>
        <a:srgbClr val="FEFFFE"/>
      </a:lt2>
      <a:accent1>
        <a:srgbClr val="847551"/>
      </a:accent1>
      <a:accent2>
        <a:srgbClr val="182747"/>
      </a:accent2>
      <a:accent3>
        <a:srgbClr val="A5A5A5"/>
      </a:accent3>
      <a:accent4>
        <a:srgbClr val="800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A 16_9" id="{8F9CA7FC-A1E0-1F4A-A2A0-D86991A3BB14}" vid="{CCC30F80-3E67-AF49-9D1E-A91B84C0E4DF}"/>
    </a:ext>
  </a:extLst>
</a:theme>
</file>

<file path=ppt/theme/theme4.xml><?xml version="1.0" encoding="utf-8"?>
<a:theme xmlns:a="http://schemas.openxmlformats.org/drawingml/2006/main" name="2_Office Theme">
  <a:themeElements>
    <a:clrScheme name="DOJ Colors 1">
      <a:dk1>
        <a:srgbClr val="000000"/>
      </a:dk1>
      <a:lt1>
        <a:srgbClr val="FFFFFF"/>
      </a:lt1>
      <a:dk2>
        <a:srgbClr val="1A2747"/>
      </a:dk2>
      <a:lt2>
        <a:srgbClr val="FEFFFE"/>
      </a:lt2>
      <a:accent1>
        <a:srgbClr val="847551"/>
      </a:accent1>
      <a:accent2>
        <a:srgbClr val="182747"/>
      </a:accent2>
      <a:accent3>
        <a:srgbClr val="A5A5A5"/>
      </a:accent3>
      <a:accent4>
        <a:srgbClr val="800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74ACAC0-313F-5349-BDAA-D7FD824348BE}" vid="{516F5476-E332-584B-9DFD-DA9DCB0AD47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A 16_9</Template>
  <TotalTime>0</TotalTime>
  <Words>5262</Words>
  <Application>Microsoft Office PowerPoint</Application>
  <PresentationFormat>On-screen Show (16:9)</PresentationFormat>
  <Paragraphs>590</Paragraphs>
  <Slides>84</Slides>
  <Notes>39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84</vt:i4>
      </vt:variant>
    </vt:vector>
  </HeadingPairs>
  <TitlesOfParts>
    <vt:vector size="94" baseType="lpstr">
      <vt:lpstr>Arial</vt:lpstr>
      <vt:lpstr>Arial,Sans-Serif</vt:lpstr>
      <vt:lpstr>Calibri</vt:lpstr>
      <vt:lpstr>Calibri Light</vt:lpstr>
      <vt:lpstr>Segoe UI</vt:lpstr>
      <vt:lpstr>Wingdings 2</vt:lpstr>
      <vt:lpstr>Office Theme</vt:lpstr>
      <vt:lpstr>Custom Design</vt:lpstr>
      <vt:lpstr>1_Office Theme</vt:lpstr>
      <vt:lpstr>2_Office Theme</vt:lpstr>
      <vt:lpstr>Model Hearing Program  Substantive Law Lecture:  Juveniles, Human Trafficking, and Adjustment of Status</vt:lpstr>
      <vt:lpstr>Disclaimer</vt:lpstr>
      <vt:lpstr>Purpose</vt:lpstr>
      <vt:lpstr>Overview</vt:lpstr>
      <vt:lpstr>Legal Authorities</vt:lpstr>
      <vt:lpstr>Terminology</vt:lpstr>
      <vt:lpstr>Practice Tip</vt:lpstr>
      <vt:lpstr>Child</vt:lpstr>
      <vt:lpstr>Juvenile</vt:lpstr>
      <vt:lpstr>Minor</vt:lpstr>
      <vt:lpstr>Unaccompanied Child</vt:lpstr>
      <vt:lpstr>Special Immigrant Juvenile</vt:lpstr>
      <vt:lpstr>Juvenile Court</vt:lpstr>
      <vt:lpstr>Unaccompanied Children</vt:lpstr>
      <vt:lpstr>Role of DHS</vt:lpstr>
      <vt:lpstr>Role of ORR (1 of 3)</vt:lpstr>
      <vt:lpstr>Role of ORR (2 of 3)</vt:lpstr>
      <vt:lpstr>Role of ORR (3 of 3)</vt:lpstr>
      <vt:lpstr>Removal Proceedings</vt:lpstr>
      <vt:lpstr>Removal Proceedings (Cont.)</vt:lpstr>
      <vt:lpstr>Special Immigrant Juvenile Status (SIJ Status or SIJS)</vt:lpstr>
      <vt:lpstr>What is SIJ Status?</vt:lpstr>
      <vt:lpstr>Benefits of SIJ Status</vt:lpstr>
      <vt:lpstr>Benefits of SIJ Status (Cont.)</vt:lpstr>
      <vt:lpstr>What are the qualifications for SIJ Status?</vt:lpstr>
      <vt:lpstr>Eligibility Requirements</vt:lpstr>
      <vt:lpstr>Eligibility Requirements (Cont.)</vt:lpstr>
      <vt:lpstr>Examples</vt:lpstr>
      <vt:lpstr>Summary of Eligibility Requirements</vt:lpstr>
      <vt:lpstr>The SIJS Process</vt:lpstr>
      <vt:lpstr>SIJS Petition</vt:lpstr>
      <vt:lpstr>Human Trafficking</vt:lpstr>
      <vt:lpstr>Basics of Human Trafficking</vt:lpstr>
      <vt:lpstr>Basics of Human Trafficking (Cont.)</vt:lpstr>
      <vt:lpstr>Human Trafficking Misconceptions and Facts</vt:lpstr>
      <vt:lpstr>Human Trafficking Misconceptions and Facts (Cont.)</vt:lpstr>
      <vt:lpstr>Child Trafficking Misconceptions and Facts</vt:lpstr>
      <vt:lpstr>Child Trafficking Misconception and Facts (Cont.)</vt:lpstr>
      <vt:lpstr>Definition of Human Trafficking</vt:lpstr>
      <vt:lpstr>Purposes of TVPA</vt:lpstr>
      <vt:lpstr>Basics of T Visas</vt:lpstr>
      <vt:lpstr>T Visa Requirements</vt:lpstr>
      <vt:lpstr>T Visa Requirements (Cont.)</vt:lpstr>
      <vt:lpstr>T Visa Benefits and Obligations</vt:lpstr>
      <vt:lpstr>Adjustment of Status</vt:lpstr>
      <vt:lpstr>What is Adjustment of Status?</vt:lpstr>
      <vt:lpstr>Benefits of Adjusting to LPR Status </vt:lpstr>
      <vt:lpstr>Qualifications for Adjustment of Status</vt:lpstr>
      <vt:lpstr>The Adjustment of Status Process</vt:lpstr>
      <vt:lpstr>Step 1: Visa Petition</vt:lpstr>
      <vt:lpstr>Visa Categories &amp; Preference Category</vt:lpstr>
      <vt:lpstr>Visa Categories &amp; Preference Categories </vt:lpstr>
      <vt:lpstr>Visa Categories &amp; Preference Categories  </vt:lpstr>
      <vt:lpstr>Annual Quotas</vt:lpstr>
      <vt:lpstr>Visa Bulletin</vt:lpstr>
      <vt:lpstr>Step 2: Adjustment Application</vt:lpstr>
      <vt:lpstr>Typical Contents of an Adjustment Application</vt:lpstr>
      <vt:lpstr>Typical Supporting Documentation for SIJS AOS</vt:lpstr>
      <vt:lpstr>Typical Supporting Documentation for SIJS AOS (Cont.)</vt:lpstr>
      <vt:lpstr>Requirement #1: Noncitizen has been inspected and admitted or paroled by an immigration officer</vt:lpstr>
      <vt:lpstr>Admission v. Parole</vt:lpstr>
      <vt:lpstr>Commonly Used Evidence to Establish  Method of Entry Into the United States</vt:lpstr>
      <vt:lpstr>“Wave-Through” Admission</vt:lpstr>
      <vt:lpstr>Requirement #2:  Be Admissible to the United States for Permanent Residence</vt:lpstr>
      <vt:lpstr>Grounds of Inadmissibility under INA § 212(a)</vt:lpstr>
      <vt:lpstr>Grounds of Inadmissibility under INA § 212(a) (Cont.)</vt:lpstr>
      <vt:lpstr>Exempted Grounds of Inadmissibility for SIJS</vt:lpstr>
      <vt:lpstr>Waivable Grounds of Inadmissibility for SIJ Status (1/3)</vt:lpstr>
      <vt:lpstr>Waivable Grounds of Inadmissibility for SIJ Status (2/3)</vt:lpstr>
      <vt:lpstr>Waivable Grounds of Inadmissibility for SIJ Status (3/3)</vt:lpstr>
      <vt:lpstr>Non-waivable Grounds of Inadmissibility for SIJ Status</vt:lpstr>
      <vt:lpstr>Non-waivable Grounds of Inadmissibility for SIJ Status (Cont.)</vt:lpstr>
      <vt:lpstr>Requirement #3:  Visa Immediately Available</vt:lpstr>
      <vt:lpstr>Two Ways for a Visa to be “Immediately Available”</vt:lpstr>
      <vt:lpstr>Requirement #4: Discretion</vt:lpstr>
      <vt:lpstr>Discretionary Factors to Consider </vt:lpstr>
      <vt:lpstr>Recap</vt:lpstr>
      <vt:lpstr>Summary of Adjustment of Status</vt:lpstr>
      <vt:lpstr>Other Considerations</vt:lpstr>
      <vt:lpstr>Treatment of Family Members</vt:lpstr>
      <vt:lpstr>Friend of the Court (1 of 3)</vt:lpstr>
      <vt:lpstr>Friend of the Court (2 of 3)</vt:lpstr>
      <vt:lpstr>Friend of the Court (3 of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MHP - Substantive Law Lecture - Juveniles, Human Trafficking, and Adjustment of Status</dc:title>
  <dc:creator/>
  <cp:keywords/>
  <dc:description/>
  <cp:lastModifiedBy/>
  <cp:revision>1</cp:revision>
  <dcterms:created xsi:type="dcterms:W3CDTF">2024-01-17T22:23:21Z</dcterms:created>
  <dcterms:modified xsi:type="dcterms:W3CDTF">2024-01-17T22:28:22Z</dcterms:modified>
  <cp:contentStatus/>
</cp:coreProperties>
</file>